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892" r:id="rId2"/>
    <p:sldId id="263" r:id="rId3"/>
    <p:sldId id="949" r:id="rId4"/>
    <p:sldId id="932" r:id="rId5"/>
    <p:sldId id="933" r:id="rId6"/>
    <p:sldId id="265" r:id="rId7"/>
    <p:sldId id="260" r:id="rId8"/>
    <p:sldId id="951" r:id="rId9"/>
    <p:sldId id="934" r:id="rId10"/>
    <p:sldId id="936" r:id="rId11"/>
    <p:sldId id="938" r:id="rId12"/>
    <p:sldId id="267" r:id="rId13"/>
    <p:sldId id="939" r:id="rId14"/>
    <p:sldId id="940" r:id="rId15"/>
    <p:sldId id="941" r:id="rId16"/>
    <p:sldId id="942" r:id="rId17"/>
    <p:sldId id="950" r:id="rId18"/>
    <p:sldId id="931" r:id="rId19"/>
    <p:sldId id="90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8CB3"/>
    <a:srgbClr val="6DF8F1"/>
    <a:srgbClr val="48450C"/>
    <a:srgbClr val="524F0E"/>
    <a:srgbClr val="7E7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4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4E3A2-71D2-4872-832B-5ABA0D6076B2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66816E-6D84-496D-B035-41FC54FA3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4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BB9E-C0CE-40AD-A490-0E409860D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A326F-8BC3-45A5-A43F-E7F31D74E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9CAA6-94BE-4199-A773-29337E8B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41D62-CAEE-4DC9-91F3-91E6A508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A369-AF3A-40A9-A3A7-6F54C601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2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21422-36D4-486C-80DC-63C63C68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CCD38-E80F-4EAC-A606-F2A6F1E57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50964-24E8-45D1-842E-1AD42ED4B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0BD44-EB2F-4321-8FE7-4164C64D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33CA7-DA53-4305-93AE-1BC5FB4C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1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6681BE-5DBD-4F1E-99A3-275696B4BF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DD19B-55FF-40E2-8F15-B57B84AF4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40B58-7E6E-44E2-80D3-57F1BA8D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DEAED-A2E6-426A-9CA9-3EEE28D3B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C8D0-238A-42C1-B59E-EE8FFAEA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6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BC97-D078-4124-B498-BFC0F687B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60A8D-F9F3-4AE6-BE60-262ECE078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334C5-95B8-4753-BF2F-8FD78468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C3418-0540-4719-994D-F33D1294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0BD68-E8A1-4FDC-8886-2C689830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4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858CD-1175-4CEF-B97E-46AA03AF9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C1F81-7D2E-4057-B0A7-455DDC4A1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A171D-FF73-4056-B24E-284A1F73C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BC973-389F-41D5-9049-85622CED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F8A7D-AFC4-414E-B9B0-8EE8FBB9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8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6F7A-230F-49E3-ADDA-9F36873F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21A81-A0DA-4EF7-8CA8-99F7610B7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C573A-C9A2-4539-8F46-67CC568E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E2793-8353-4EC9-9936-9152A729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6E8A67-DD88-4CF0-8821-F5DEE50D6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91D31-1974-44B9-BB12-92FA63E6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8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CA65-E9F8-4032-B83D-0AB0ECFC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3335-65E2-4DEA-8D1C-1D4747883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3046F-1105-4002-B3E9-73D4E801E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661DF-A5BE-4589-911F-A974BB4EE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0EA37-B5C4-4E15-9E84-9663EA80F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5E71F-A09C-4A82-8BD2-08088901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CD5F8-9962-4BC8-83E8-AD1693947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332ED1-2F9C-46C4-BFCD-6B0A8770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24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122F-BCA3-4FA0-85F5-2D55C2491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7E5A2-5892-48BF-977A-994AFB7CF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B2728-43B8-4402-A1EA-DE46E4FD3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3C5BC-8F9B-43A6-8CF1-FFCFDB35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475C1-7691-41B5-AA6A-870A5D0E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A2C60-DD0D-42EE-A72C-83313437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6A534-61D3-4FA4-A2CD-A300555E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FAD3-6F62-4713-B1A1-2EE09C1F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E1224-6530-4F79-B4B5-95D41B9F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7397B-50A4-4D9E-B2F1-6910C5386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0CC57-C951-4339-97EE-9FD6669F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E670A-1010-440B-8548-1627FF55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24C91-7799-4F6E-BFC6-89DC38F1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F05A1-A79F-447E-957D-E637F55FE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96DA2-454E-4E2E-AF14-4483A8B501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D2311-7891-45A2-9100-C18117F9C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5A623-1117-4B62-8CE1-6B7E2C8F0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97C7E-5BC1-4AAF-BFA5-1C1E684A5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4BC10-B9CD-4D7F-A032-6D6C6347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9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9431B-A102-4AB8-B39B-446434D3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38F85-C9F9-4A1B-A654-58DC76D33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F7B8F-0F98-4B85-B6FC-A079F4B97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B0EB7-F48D-4A45-A4B8-437FCE7C3CCE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6837A-CED1-44BA-9036-EA2F776F8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B42D2-4959-4383-9E1A-EFB4799F4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88982-4701-40F2-905C-A5C4E3C3B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2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adservices.com/pagead/aclk?sa=L&amp;ai=DChcSEwiF-93Q4piMAxXZ5xYFHU6wBNkYABABGgJ0bA&amp;co=1&amp;gclid=Cj0KCQjw-e6-BhDmARIsAOxxlxXkc-FzQpBXX7VpQLAfcZciMi382Bc8huB8_rEGidcvs0H6E0C5VNIaApmbEALw_wcB&amp;ohost=www.google.com&amp;cid=CAESVuD2YWEbraFGs0owkOvCBhv86aFM2AyONH9cBvz5hbO_X_EU_BdlIUHWE6huBwKSc1o1BYBpsFgEo9wEWM5vdT5GFNIA8VY-EX6lyVwIFOkhgntkVp_t&amp;sig=AOD64_0-4FXctWnS9nCtcohB5IXZlcMBAQ&amp;q&amp;adurl&amp;ved=2ahUKEwig89bQ4piMAxWWnq8BHd9ILzoQ0Qx6BAgLEAE" TargetMode="External"/><Relationship Id="rId5" Type="http://schemas.openxmlformats.org/officeDocument/2006/relationships/hyperlink" Target="https://healthsnap.io/predictive-analytics-remote-patient-monitoring-in-2024-and-beyond/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84;p1" descr="C:\Users\User\Desktop\PP_fon\PP-T fon5.png">
            <a:extLst>
              <a:ext uri="{FF2B5EF4-FFF2-40B4-BE49-F238E27FC236}">
                <a16:creationId xmlns:a16="http://schemas.microsoft.com/office/drawing/2014/main" id="{42817B40-612E-7742-BC06-FF93A9AB150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492"/>
            <a:ext cx="12192000" cy="68794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61FABD-FB99-E44B-874D-D120C29AEEFA}"/>
              </a:ext>
            </a:extLst>
          </p:cNvPr>
          <p:cNvSpPr/>
          <p:nvPr/>
        </p:nvSpPr>
        <p:spPr>
          <a:xfrm>
            <a:off x="355659" y="2770621"/>
            <a:ext cx="1194903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Хиймэл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оюун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ухаан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анагаах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ухааны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салбарт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n-MN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3897F-7BEF-3E4A-B350-BE41375C9A7B}"/>
              </a:ext>
            </a:extLst>
          </p:cNvPr>
          <p:cNvSpPr txBox="1"/>
          <p:nvPr/>
        </p:nvSpPr>
        <p:spPr>
          <a:xfrm>
            <a:off x="4627020" y="3842586"/>
            <a:ext cx="6690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mn-MN" sz="1800" i="1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АУ-ны доктор Б.Сэдэд, </a:t>
            </a:r>
            <a:endParaRPr lang="en-MN" sz="1800" i="1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0" algn="r"/>
            <a:r>
              <a:rPr lang="en-MN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Эрүүл мэндийн судалгааны тэнхим </a:t>
            </a:r>
            <a:br>
              <a:rPr lang="en-MN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MN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Эрдмийн сургууль, АШУҮИС</a:t>
            </a:r>
            <a:endParaRPr lang="en-US" sz="20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object 26">
            <a:extLst>
              <a:ext uri="{FF2B5EF4-FFF2-40B4-BE49-F238E27FC236}">
                <a16:creationId xmlns:a16="http://schemas.microsoft.com/office/drawing/2014/main" id="{F063C4D5-62B2-954F-8F4D-694AED004DC8}"/>
              </a:ext>
            </a:extLst>
          </p:cNvPr>
          <p:cNvGrpSpPr/>
          <p:nvPr/>
        </p:nvGrpSpPr>
        <p:grpSpPr>
          <a:xfrm>
            <a:off x="875615" y="3519003"/>
            <a:ext cx="10440768" cy="291600"/>
            <a:chOff x="628205" y="2214802"/>
            <a:chExt cx="4996815" cy="8255"/>
          </a:xfrm>
        </p:grpSpPr>
        <p:sp>
          <p:nvSpPr>
            <p:cNvPr id="11" name="object 27">
              <a:extLst>
                <a:ext uri="{FF2B5EF4-FFF2-40B4-BE49-F238E27FC236}">
                  <a16:creationId xmlns:a16="http://schemas.microsoft.com/office/drawing/2014/main" id="{78EEB8E0-8A08-7D4E-9D41-3993AF58F42A}"/>
                </a:ext>
              </a:extLst>
            </p:cNvPr>
            <p:cNvSpPr/>
            <p:nvPr/>
          </p:nvSpPr>
          <p:spPr>
            <a:xfrm>
              <a:off x="628205" y="2218809"/>
              <a:ext cx="717550" cy="0"/>
            </a:xfrm>
            <a:custGeom>
              <a:avLst/>
              <a:gdLst/>
              <a:ahLst/>
              <a:cxnLst/>
              <a:rect l="l" t="t" r="r" b="b"/>
              <a:pathLst>
                <a:path w="717550">
                  <a:moveTo>
                    <a:pt x="0" y="0"/>
                  </a:moveTo>
                  <a:lnTo>
                    <a:pt x="717105" y="0"/>
                  </a:lnTo>
                </a:path>
              </a:pathLst>
            </a:custGeom>
            <a:ln w="28575">
              <a:solidFill>
                <a:srgbClr val="F7942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8">
              <a:extLst>
                <a:ext uri="{FF2B5EF4-FFF2-40B4-BE49-F238E27FC236}">
                  <a16:creationId xmlns:a16="http://schemas.microsoft.com/office/drawing/2014/main" id="{4090EB47-7CEA-4E4B-8D94-A7CD26815168}"/>
                </a:ext>
              </a:extLst>
            </p:cNvPr>
            <p:cNvSpPr/>
            <p:nvPr/>
          </p:nvSpPr>
          <p:spPr>
            <a:xfrm>
              <a:off x="1345307" y="2218809"/>
              <a:ext cx="1468120" cy="0"/>
            </a:xfrm>
            <a:custGeom>
              <a:avLst/>
              <a:gdLst/>
              <a:ahLst/>
              <a:cxnLst/>
              <a:rect l="l" t="t" r="r" b="b"/>
              <a:pathLst>
                <a:path w="1468120">
                  <a:moveTo>
                    <a:pt x="0" y="0"/>
                  </a:moveTo>
                  <a:lnTo>
                    <a:pt x="1467878" y="0"/>
                  </a:lnTo>
                </a:path>
              </a:pathLst>
            </a:custGeom>
            <a:ln w="28575">
              <a:solidFill>
                <a:srgbClr val="EF3A3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9">
              <a:extLst>
                <a:ext uri="{FF2B5EF4-FFF2-40B4-BE49-F238E27FC236}">
                  <a16:creationId xmlns:a16="http://schemas.microsoft.com/office/drawing/2014/main" id="{D50F5C28-1D8F-A94A-A1A6-C1F364C2609F}"/>
                </a:ext>
              </a:extLst>
            </p:cNvPr>
            <p:cNvSpPr/>
            <p:nvPr/>
          </p:nvSpPr>
          <p:spPr>
            <a:xfrm>
              <a:off x="2813183" y="2218809"/>
              <a:ext cx="2812415" cy="0"/>
            </a:xfrm>
            <a:custGeom>
              <a:avLst/>
              <a:gdLst/>
              <a:ahLst/>
              <a:cxnLst/>
              <a:rect l="l" t="t" r="r" b="b"/>
              <a:pathLst>
                <a:path w="2812415">
                  <a:moveTo>
                    <a:pt x="0" y="0"/>
                  </a:moveTo>
                  <a:lnTo>
                    <a:pt x="2811818" y="0"/>
                  </a:lnTo>
                </a:path>
              </a:pathLst>
            </a:custGeom>
            <a:ln w="28575">
              <a:solidFill>
                <a:srgbClr val="1122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26" name="Picture 2" descr="Магистрын сургалт">
            <a:extLst>
              <a:ext uri="{FF2B5EF4-FFF2-40B4-BE49-F238E27FC236}">
                <a16:creationId xmlns:a16="http://schemas.microsoft.com/office/drawing/2014/main" id="{DCA81564-16E0-8318-FEC0-7F6467D1E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86" y="443130"/>
            <a:ext cx="4641428" cy="155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65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3CB18-C4D9-23CA-D13B-6C92355AB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1BA9209F-92C5-6255-1691-BEF3F1ADB0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17D3EA74-0320-BC51-B415-B7E7590FC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3361E2-44C7-0FA2-BDCF-1F8AA246B9D9}"/>
              </a:ext>
            </a:extLst>
          </p:cNvPr>
          <p:cNvSpPr txBox="1"/>
          <p:nvPr/>
        </p:nvSpPr>
        <p:spPr>
          <a:xfrm>
            <a:off x="6231720" y="1797784"/>
            <a:ext cx="55744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Эмийн Судалгаа, Хөгжүүлэлт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дэхь</a:t>
            </a:r>
            <a:r>
              <a:rPr lang="mn-MN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</a:p>
          <a:p>
            <a:r>
              <a:rPr lang="e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Эмийн нээлт, хөгжүүлэлтийг хурдасгадаг.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Жишээ:</a:t>
            </a: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антибиотик болон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COVID-19-</a:t>
            </a: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ийн эмчилгээний хөгжүүлэлтэд ашиглагдсан.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5A73F-1AD1-1655-113A-536B0899F42D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ХИЙМЭЛ ОЮУН УХААН АУ-ны САЛБАРТ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8" name="Picture 4" descr="The AI Opportunity for Drug Discovery - expert.ai | expert.ai">
            <a:extLst>
              <a:ext uri="{FF2B5EF4-FFF2-40B4-BE49-F238E27FC236}">
                <a16:creationId xmlns:a16="http://schemas.microsoft.com/office/drawing/2014/main" id="{FF583045-5C14-1939-2208-F886E4D7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9" y="1346296"/>
            <a:ext cx="5879939" cy="3921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7878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61ABE-A0A4-6564-1D75-5C8379F82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4EA9A572-F469-A290-EA5D-8779BB8AB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F029D1-D7F4-282A-15A4-8149C14B9EB3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ЭМИЙН ХӨГЖҮҮЛЭЛТИЙГ ХУРДАСГАХ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49F3C6-B1C9-A65C-6340-4475EA0BB0B9}"/>
              </a:ext>
            </a:extLst>
          </p:cNvPr>
          <p:cNvSpPr txBox="1"/>
          <p:nvPr/>
        </p:nvSpPr>
        <p:spPr>
          <a:xfrm>
            <a:off x="3576576" y="1418177"/>
            <a:ext cx="809070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Novo </a:t>
            </a:r>
            <a:r>
              <a:rPr lang="mn-M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Эмийн Загварчлал (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Novo Drug Design)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системүүд бүрэн шинэ эмийн молекулуудыг эхнээс нь зохиох чадвартай бөгөөд энэ нь эмийн хөгжүүлэлтийн шинэ боломжуудыг өргөжүүлж байна</a:t>
            </a:r>
            <a:endParaRPr lang="en-MN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MN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mn-MN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мчилгээний боломжит байнууд болон биомаркеруудыг илрүүлэх боломжтой</a:t>
            </a:r>
            <a:endParaRPr lang="en-MN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Шинжилгээ &amp; Эрэмбэлэлт (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and Prioritization)</a:t>
            </a:r>
          </a:p>
          <a:p>
            <a:pPr marL="342900" indent="-342900">
              <a:buFont typeface="+mj-lt"/>
              <a:buAutoNum type="arabicPeriod"/>
            </a:pP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 Нөлөө &amp; Хорт Чанарын Урьдчилсан Таамаглал (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Efficacy and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Toxicity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загварууд лабораторид туршихаас өмнө эмийн үр нөлөө, хорт чанарыг урьдчилан таамаглах боломжтой. Энэ нь зардал ихтэй, олон удаагийн туршилтын хэрэгцээг багасгадаг.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mn-MN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De Novo Corporation | LinkedIn">
            <a:extLst>
              <a:ext uri="{FF2B5EF4-FFF2-40B4-BE49-F238E27FC236}">
                <a16:creationId xmlns:a16="http://schemas.microsoft.com/office/drawing/2014/main" id="{4F96459B-C77C-2A40-6329-D1A09F82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4" y="1730736"/>
            <a:ext cx="2778567" cy="2778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045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AEE04-9B76-37A5-DFAD-72AD8CDB6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ow Personalized Medicine is Transforming Patient Care | Brainlab">
            <a:extLst>
              <a:ext uri="{FF2B5EF4-FFF2-40B4-BE49-F238E27FC236}">
                <a16:creationId xmlns:a16="http://schemas.microsoft.com/office/drawing/2014/main" id="{1FE2B306-8727-25A0-EFC4-C9DE67FF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13" y="-69574"/>
            <a:ext cx="12344400" cy="69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2CF5B69-C1B7-1F43-007C-E17CA1FF2885}"/>
              </a:ext>
            </a:extLst>
          </p:cNvPr>
          <p:cNvSpPr/>
          <p:nvPr/>
        </p:nvSpPr>
        <p:spPr>
          <a:xfrm>
            <a:off x="1297857" y="3736258"/>
            <a:ext cx="9379974" cy="2438400"/>
          </a:xfrm>
          <a:prstGeom prst="ellipse">
            <a:avLst/>
          </a:prstGeom>
          <a:solidFill>
            <a:srgbClr val="B8D1DE"/>
          </a:solidFill>
          <a:ln>
            <a:solidFill>
              <a:srgbClr val="B8D1D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447BB9-30FA-E037-78B5-D02235F5A0C4}"/>
              </a:ext>
            </a:extLst>
          </p:cNvPr>
          <p:cNvSpPr txBox="1">
            <a:spLocks/>
          </p:cNvSpPr>
          <p:nvPr/>
        </p:nvSpPr>
        <p:spPr>
          <a:xfrm>
            <a:off x="720400" y="4178710"/>
            <a:ext cx="10534889" cy="1553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N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ХУВЬ ХҮНД ЧИГЛЭСЭН АНАГААХ УХААН</a:t>
            </a:r>
          </a:p>
          <a:p>
            <a:pPr algn="ctr"/>
            <a:r>
              <a:rPr lang="en-MN" sz="25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(personalised, precision medicine)</a:t>
            </a:r>
          </a:p>
        </p:txBody>
      </p:sp>
    </p:spTree>
    <p:extLst>
      <p:ext uri="{BB962C8B-B14F-4D97-AF65-F5344CB8AC3E}">
        <p14:creationId xmlns:p14="http://schemas.microsoft.com/office/powerpoint/2010/main" val="4077847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3FD2D-94EC-3BD5-76CB-81F70E31A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CE890378-334E-5011-BAF2-030C8EC40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6325FA91-C51D-EBD2-8E4A-259203790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2E7CFA-8BAE-C560-5FA1-F51A52FDA57C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ХУВЬ ХҮНД ЧИГЛЭСЭН АНАГААХ УХААН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0CA3D-4AB9-26B0-912E-DD4E130C4717}"/>
              </a:ext>
            </a:extLst>
          </p:cNvPr>
          <p:cNvSpPr txBox="1"/>
          <p:nvPr/>
        </p:nvSpPr>
        <p:spPr>
          <a:xfrm>
            <a:off x="7185788" y="2046295"/>
            <a:ext cx="45459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MN" sz="2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AI нь өвчтөний генетик, амьдралын хэв маяг, өвчний түүхэд үндэслэн эмчилгээг тохируулдаг.</a:t>
            </a:r>
          </a:p>
          <a:p>
            <a:pPr algn="just"/>
            <a:r>
              <a:rPr lang="en-MN" sz="2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Жишээ:</a:t>
            </a:r>
            <a:r>
              <a:rPr lang="en-MN" sz="2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IBM Watson нь хорт хавдрын эмчилгээний зөвлөмж гаргахад тусалдаг.</a:t>
            </a:r>
          </a:p>
        </p:txBody>
      </p:sp>
      <p:pic>
        <p:nvPicPr>
          <p:cNvPr id="11266" name="Picture 2" descr="AI and Big Data in Personalized Medicine: A Paradigm Shift in Healthcare">
            <a:extLst>
              <a:ext uri="{FF2B5EF4-FFF2-40B4-BE49-F238E27FC236}">
                <a16:creationId xmlns:a16="http://schemas.microsoft.com/office/drawing/2014/main" id="{E1007D4B-176E-E79D-6775-BC24CB412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95" y="1352513"/>
            <a:ext cx="5845858" cy="4123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481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5C1F7-30ED-342A-015F-68CB8BDF7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44AACD04-A876-F0AA-3B2A-2D5032EC1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8FCE6A-1CF5-DAF6-C3AF-5ECC2312CBC8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ВИРТУАЛ ТУСЛАХУУД &amp; ЧАТБОТУУД</a:t>
            </a:r>
            <a:endParaRPr lang="en-MN" sz="24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2BDDD4-5580-CD56-3BAD-EAD6A518E0BC}"/>
              </a:ext>
            </a:extLst>
          </p:cNvPr>
          <p:cNvSpPr txBox="1"/>
          <p:nvPr/>
        </p:nvSpPr>
        <p:spPr>
          <a:xfrm>
            <a:off x="6211748" y="2520460"/>
            <a:ext cx="552208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MN" sz="2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AI ашигласан чатботууд эрүүл мэндийн зөвлөгөө өгч, цаг захиалга хийдэг.</a:t>
            </a:r>
          </a:p>
          <a:p>
            <a:pPr algn="just"/>
            <a:r>
              <a:rPr lang="en-MN" sz="20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Жишээ:</a:t>
            </a:r>
            <a:r>
              <a:rPr lang="en-MN" sz="20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 Babylon Health, Ada Health нь AI-д суурилсан шинж тэмдгийн оношилгоо санал болгодог.</a:t>
            </a:r>
          </a:p>
        </p:txBody>
      </p:sp>
      <p:pic>
        <p:nvPicPr>
          <p:cNvPr id="12290" name="Picture 2" descr="Telehealth company Babylon Health exposes customer consultations in data  breach - SiliconANGLE">
            <a:extLst>
              <a:ext uri="{FF2B5EF4-FFF2-40B4-BE49-F238E27FC236}">
                <a16:creationId xmlns:a16="http://schemas.microsoft.com/office/drawing/2014/main" id="{1900A140-6B8B-5440-F296-96D92DBC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3" y="1209832"/>
            <a:ext cx="5522089" cy="309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Ada App - Chat based health diagnostics | UI Sources">
            <a:extLst>
              <a:ext uri="{FF2B5EF4-FFF2-40B4-BE49-F238E27FC236}">
                <a16:creationId xmlns:a16="http://schemas.microsoft.com/office/drawing/2014/main" id="{170694D9-F8C8-A9BD-B270-1FA8F08C8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9" y="2906677"/>
            <a:ext cx="5290594" cy="365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2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B5421-A33D-B60F-25F2-5C66D3867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77A3EA54-6022-073A-9049-B078FAD9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6079EE79-1A86-3BCF-56CC-3C4A14C53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557DF3-1F26-B705-EF07-632C36E115E0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ЭРҮҮЛ МЭНДИЙН УДИРДЛАГАД AI</a:t>
            </a:r>
            <a:endParaRPr lang="en-MN" sz="240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EB499-AC16-1C3C-3F6D-0D551CE97828}"/>
              </a:ext>
            </a:extLst>
          </p:cNvPr>
          <p:cNvSpPr txBox="1"/>
          <p:nvPr/>
        </p:nvSpPr>
        <p:spPr>
          <a:xfrm>
            <a:off x="971307" y="2045047"/>
            <a:ext cx="51246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N" sz="18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AI нь тооцооны нэхэмжлэх, цаг товлох, цахим эрүүл мэндийн бүртгэлийг (EHR) автоматжуулдаг.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MN" sz="18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Энэ нь бичиг цаасны ажлыг багасгаж, үр ашгийг нэмэгдүүлдэг.</a:t>
            </a:r>
          </a:p>
        </p:txBody>
      </p:sp>
      <p:pic>
        <p:nvPicPr>
          <p:cNvPr id="13314" name="Picture 2" descr="How to Create Medical Billing Software: A Step-by-Step Guide - TekRevol">
            <a:extLst>
              <a:ext uri="{FF2B5EF4-FFF2-40B4-BE49-F238E27FC236}">
                <a16:creationId xmlns:a16="http://schemas.microsoft.com/office/drawing/2014/main" id="{8AB1DBFC-7D7A-CD2D-CA37-E15345C15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081" y="1418177"/>
            <a:ext cx="5717319" cy="3837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40353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738B-A5F1-2208-C97A-A3DC786FC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EAED15BB-853C-DF92-CCF0-39F6591A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9A4048D2-FDBD-4C34-B99A-5809C5535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57D197-DB26-A819-3E99-7DAB637B3630}"/>
              </a:ext>
            </a:extLst>
          </p:cNvPr>
          <p:cNvSpPr txBox="1"/>
          <p:nvPr/>
        </p:nvSpPr>
        <p:spPr>
          <a:xfrm>
            <a:off x="2242533" y="270625"/>
            <a:ext cx="7915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СОРИЛТУУД &amp;</a:t>
            </a:r>
            <a:r>
              <a:rPr lang="en-MN" sz="3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N" sz="2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ЁС ЗҮЙН АСУУДЛУУД</a:t>
            </a:r>
            <a:r>
              <a:rPr lang="en-MN" sz="32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4DA3A7-71F4-BEAE-3A30-6A88241ABF0E}"/>
              </a:ext>
            </a:extLst>
          </p:cNvPr>
          <p:cNvSpPr txBox="1"/>
          <p:nvPr/>
        </p:nvSpPr>
        <p:spPr>
          <a:xfrm>
            <a:off x="1238491" y="1789120"/>
            <a:ext cx="87367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en-MN" sz="2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Өгөгдлийн нууцлал, аюулгүй байдлын асуудлууд.</a:t>
            </a:r>
          </a:p>
          <a:p>
            <a:pPr marL="342900" lvl="0" indent="-342900" algn="just"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en-MN" sz="2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AI загварууд дахь ялгавартай хандлага, шударга байдлын асуудал.</a:t>
            </a:r>
          </a:p>
          <a:p>
            <a:pPr marL="342900" lvl="0" indent="-342900" algn="just">
              <a:buSzPts val="1000"/>
              <a:buFont typeface="Wingdings" pitchFamily="2" charset="2"/>
              <a:buChar char="v"/>
              <a:tabLst>
                <a:tab pos="457200" algn="l"/>
              </a:tabLst>
            </a:pPr>
            <a:r>
              <a:rPr lang="en-MN" sz="24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Эрүүл мэндийн AI хэрэгслүүдийн зохицуулалтын зөвшөөрөл.</a:t>
            </a:r>
          </a:p>
        </p:txBody>
      </p:sp>
    </p:spTree>
    <p:extLst>
      <p:ext uri="{BB962C8B-B14F-4D97-AF65-F5344CB8AC3E}">
        <p14:creationId xmlns:p14="http://schemas.microsoft.com/office/powerpoint/2010/main" val="3931468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F17B5-0323-95F2-9ADD-F47DEF1CC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7BB16463-457C-956C-26D9-B27F419D8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464C3A23-216A-4DDB-DCD3-A90DB113E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C6647D-AB95-5525-5034-D8AD08E3A1A8}"/>
              </a:ext>
            </a:extLst>
          </p:cNvPr>
          <p:cNvSpPr txBox="1"/>
          <p:nvPr/>
        </p:nvSpPr>
        <p:spPr>
          <a:xfrm>
            <a:off x="2242533" y="270625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ДҮГНЭЛТ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EBF77F-B8D9-DA14-AB58-862463181836}"/>
              </a:ext>
            </a:extLst>
          </p:cNvPr>
          <p:cNvSpPr txBox="1"/>
          <p:nvPr/>
        </p:nvSpPr>
        <p:spPr>
          <a:xfrm>
            <a:off x="1176757" y="1965272"/>
            <a:ext cx="10046825" cy="2246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MN" sz="2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AI нь оношилгоо, эмчилгээ, удирдлагыг сайжруулснаар эрүүл мэндийн салбарыг өөрчилж байна.</a:t>
            </a:r>
          </a:p>
          <a:p>
            <a:pPr algn="just"/>
            <a:endParaRPr lang="en-MN" sz="28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  <a:p>
            <a:pPr algn="just"/>
            <a:r>
              <a:rPr lang="en-MN" sz="28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Гэхдээ ёс зүйн болон зохицуулалтын асуудлуудыг шийдвэрлэх нь өргөн хэрэглээнд нэвтрэхэд чухал юм.</a:t>
            </a:r>
          </a:p>
        </p:txBody>
      </p:sp>
    </p:spTree>
    <p:extLst>
      <p:ext uri="{BB962C8B-B14F-4D97-AF65-F5344CB8AC3E}">
        <p14:creationId xmlns:p14="http://schemas.microsoft.com/office/powerpoint/2010/main" val="3812417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79642-2943-CA6D-B0EC-3EC0D08E6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E795F9EA-B030-5052-3E9F-49AD1BA6B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C856B9AF-FE0D-2CE8-0393-F346ECBA8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EE8C578-4CA5-E31F-73BA-E546C5AF7AA5}"/>
              </a:ext>
            </a:extLst>
          </p:cNvPr>
          <p:cNvSpPr/>
          <p:nvPr/>
        </p:nvSpPr>
        <p:spPr>
          <a:xfrm>
            <a:off x="977478" y="1365028"/>
            <a:ext cx="4041058" cy="1366683"/>
          </a:xfrm>
          <a:prstGeom prst="ellipse">
            <a:avLst/>
          </a:prstGeom>
          <a:solidFill>
            <a:srgbClr val="278C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Их  өгөгдлийн санг бий болгох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F14E67-4064-3C1D-EFB1-8D086FCCDEBD}"/>
              </a:ext>
            </a:extLst>
          </p:cNvPr>
          <p:cNvSpPr/>
          <p:nvPr/>
        </p:nvSpPr>
        <p:spPr>
          <a:xfrm>
            <a:off x="4412768" y="2472744"/>
            <a:ext cx="4041058" cy="1366683"/>
          </a:xfrm>
          <a:prstGeom prst="ellipse">
            <a:avLst/>
          </a:prstGeom>
          <a:solidFill>
            <a:srgbClr val="278C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Судалгааны байгууллагын суурь бааз нэмэгдүүлэх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0FD338-E5C3-F85A-3798-B29C4375721C}"/>
              </a:ext>
            </a:extLst>
          </p:cNvPr>
          <p:cNvSpPr/>
          <p:nvPr/>
        </p:nvSpPr>
        <p:spPr>
          <a:xfrm>
            <a:off x="8150942" y="3394515"/>
            <a:ext cx="4041058" cy="1366683"/>
          </a:xfrm>
          <a:prstGeom prst="ellipse">
            <a:avLst/>
          </a:prstGeom>
          <a:solidFill>
            <a:srgbClr val="278C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Нэгдсэн цахим портал сайт бий болгох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A1B95F-90CB-3C24-2EB8-4095E5DF4C31}"/>
              </a:ext>
            </a:extLst>
          </p:cNvPr>
          <p:cNvSpPr/>
          <p:nvPr/>
        </p:nvSpPr>
        <p:spPr>
          <a:xfrm>
            <a:off x="977477" y="3519345"/>
            <a:ext cx="4041058" cy="1366683"/>
          </a:xfrm>
          <a:prstGeom prst="ellipse">
            <a:avLst/>
          </a:prstGeom>
          <a:solidFill>
            <a:srgbClr val="278C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Хиймэл оюун ухааны  багш мэргэжилтэн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8DD209-957B-5DB4-5A39-0131C80DFE66}"/>
              </a:ext>
            </a:extLst>
          </p:cNvPr>
          <p:cNvSpPr/>
          <p:nvPr/>
        </p:nvSpPr>
        <p:spPr>
          <a:xfrm>
            <a:off x="7848058" y="1371529"/>
            <a:ext cx="4041058" cy="1366683"/>
          </a:xfrm>
          <a:prstGeom prst="ellipse">
            <a:avLst/>
          </a:prstGeom>
          <a:solidFill>
            <a:srgbClr val="278C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Эмнэлгийн мэргэжилтэнийг цахим сургалт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37D694-0196-8F2A-A4B6-BD460490417B}"/>
              </a:ext>
            </a:extLst>
          </p:cNvPr>
          <p:cNvSpPr/>
          <p:nvPr/>
        </p:nvSpPr>
        <p:spPr>
          <a:xfrm>
            <a:off x="4654737" y="4456854"/>
            <a:ext cx="4041058" cy="1366683"/>
          </a:xfrm>
          <a:prstGeom prst="ellipse">
            <a:avLst/>
          </a:prstGeom>
          <a:solidFill>
            <a:srgbClr val="278CB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N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Технологи, Сургалт, судалгаа, эмч, эмийн үйлдвэрийн хамтын ажиллагаа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19629-CE06-E5EE-996E-64E2141AD7A0}"/>
              </a:ext>
            </a:extLst>
          </p:cNvPr>
          <p:cNvSpPr txBox="1"/>
          <p:nvPr/>
        </p:nvSpPr>
        <p:spPr>
          <a:xfrm>
            <a:off x="1349298" y="243583"/>
            <a:ext cx="101476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M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МОНГОЛ УЛСАД АУ-ны САЛБАРТ ХИЙХ ШИНЭЧЛЭЛТ</a:t>
            </a:r>
          </a:p>
        </p:txBody>
      </p:sp>
    </p:spTree>
    <p:extLst>
      <p:ext uri="{BB962C8B-B14F-4D97-AF65-F5344CB8AC3E}">
        <p14:creationId xmlns:p14="http://schemas.microsoft.com/office/powerpoint/2010/main" val="1874655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uujig-2020\Desktop\PPT\PP-T fon new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22570"/>
            <a:ext cx="12191999" cy="74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3651994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3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АНХААРАЛ ХАНДУУЛСАНД БАЯРЛАЛАА</a:t>
            </a:r>
            <a:endParaRPr lang="en-US" sz="3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46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ХИЙМЭЛ ОЮУН УХААНЫ ЭРИН ЗУУН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DC3990-A43F-D24F-2256-4856639E2D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42" t="37027" r="9348" b="22480"/>
          <a:stretch/>
        </p:blipFill>
        <p:spPr>
          <a:xfrm>
            <a:off x="962245" y="1982472"/>
            <a:ext cx="5133755" cy="3126452"/>
          </a:xfrm>
          <a:prstGeom prst="rect">
            <a:avLst/>
          </a:prstGeom>
        </p:spPr>
      </p:pic>
      <p:pic>
        <p:nvPicPr>
          <p:cNvPr id="3" name="Picture 2" descr="Leaf Nature Stock Photos, Images and Backgrounds for Free Download">
            <a:extLst>
              <a:ext uri="{FF2B5EF4-FFF2-40B4-BE49-F238E27FC236}">
                <a16:creationId xmlns:a16="http://schemas.microsoft.com/office/drawing/2014/main" id="{7026B430-8B97-791D-3EF7-370A580A4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58" y="1982471"/>
            <a:ext cx="5133754" cy="312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143B5-DB12-D19D-601C-25386AE881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42" t="71139" r="47323" b="22480"/>
          <a:stretch/>
        </p:blipFill>
        <p:spPr>
          <a:xfrm>
            <a:off x="962245" y="3175567"/>
            <a:ext cx="925946" cy="492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39191-7B5B-9D76-BD62-1CD26F3FB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42" t="71139" r="47323" b="22480"/>
          <a:stretch/>
        </p:blipFill>
        <p:spPr>
          <a:xfrm>
            <a:off x="962245" y="3895923"/>
            <a:ext cx="380953" cy="492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52874-D6B6-498C-FA74-A1F15F22F2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42" t="71139" r="47323" b="22480"/>
          <a:stretch/>
        </p:blipFill>
        <p:spPr>
          <a:xfrm>
            <a:off x="1688016" y="3205452"/>
            <a:ext cx="238557" cy="340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B8BEEF-4A45-A3CB-6ED9-28E128A54F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42" t="71139" r="47323" b="22480"/>
          <a:stretch/>
        </p:blipFill>
        <p:spPr>
          <a:xfrm>
            <a:off x="1745266" y="3251767"/>
            <a:ext cx="238557" cy="34024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DFE5139-01E0-C51E-E169-DF3BE7412F0D}"/>
              </a:ext>
            </a:extLst>
          </p:cNvPr>
          <p:cNvSpPr txBox="1">
            <a:spLocks/>
          </p:cNvSpPr>
          <p:nvPr/>
        </p:nvSpPr>
        <p:spPr>
          <a:xfrm>
            <a:off x="1152721" y="1262115"/>
            <a:ext cx="4828215" cy="380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N" sz="3600" dirty="0">
                <a:latin typeface="Arial" panose="020B0604020202020204" pitchFamily="34" charset="0"/>
                <a:cs typeface="Arial" panose="020B0604020202020204" pitchFamily="34" charset="0"/>
              </a:rPr>
              <a:t>Хиймэл оюун ухаан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2DCF88-BF47-2F3A-033C-4198679BC8A3}"/>
              </a:ext>
            </a:extLst>
          </p:cNvPr>
          <p:cNvSpPr txBox="1">
            <a:spLocks/>
          </p:cNvSpPr>
          <p:nvPr/>
        </p:nvSpPr>
        <p:spPr>
          <a:xfrm>
            <a:off x="6533658" y="1262115"/>
            <a:ext cx="4828215" cy="380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N" sz="3600" dirty="0">
                <a:latin typeface="Arial" panose="020B0604020202020204" pitchFamily="34" charset="0"/>
                <a:cs typeface="Arial" panose="020B0604020202020204" pitchFamily="34" charset="0"/>
              </a:rPr>
              <a:t>Бодит зураг</a:t>
            </a:r>
          </a:p>
        </p:txBody>
      </p:sp>
    </p:spTree>
    <p:extLst>
      <p:ext uri="{BB962C8B-B14F-4D97-AF65-F5344CB8AC3E}">
        <p14:creationId xmlns:p14="http://schemas.microsoft.com/office/powerpoint/2010/main" val="217309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4C4E2-86E2-A12D-9D15-FBF39808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AE6D5698-6C95-2B56-2BC4-645B778561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orecast Health Outcomes Using Predictive Analytics in Healthcare">
            <a:extLst>
              <a:ext uri="{FF2B5EF4-FFF2-40B4-BE49-F238E27FC236}">
                <a16:creationId xmlns:a16="http://schemas.microsoft.com/office/drawing/2014/main" id="{C0B9A4A3-6018-3C10-6F37-BEDB100A5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99" b="21182"/>
          <a:stretch/>
        </p:blipFill>
        <p:spPr bwMode="auto">
          <a:xfrm>
            <a:off x="-2" y="2155785"/>
            <a:ext cx="12192000" cy="310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65DFE6-0B59-5D69-AB53-8C0FE02E93BE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ХИЙМЭЛ ОЮУН УХААН АУ-ны САЛБАРТ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AEF053-CA2A-B811-6C93-ED01B5EC1F50}"/>
              </a:ext>
            </a:extLst>
          </p:cNvPr>
          <p:cNvSpPr txBox="1"/>
          <p:nvPr/>
        </p:nvSpPr>
        <p:spPr>
          <a:xfrm>
            <a:off x="9849149" y="1454564"/>
            <a:ext cx="1787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Эмчлүүлэгчийг дэмжих төв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20C8FC-8971-3D96-A1BC-B8EE951FE573}"/>
              </a:ext>
            </a:extLst>
          </p:cNvPr>
          <p:cNvSpPr txBox="1"/>
          <p:nvPr/>
        </p:nvSpPr>
        <p:spPr>
          <a:xfrm>
            <a:off x="1659227" y="1150193"/>
            <a:ext cx="136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Эмнэлгийн тусламж үйлчилгээ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EB3C3-A6F0-CA61-4C98-FD4181C75E38}"/>
              </a:ext>
            </a:extLst>
          </p:cNvPr>
          <p:cNvSpPr txBox="1"/>
          <p:nvPr/>
        </p:nvSpPr>
        <p:spPr>
          <a:xfrm>
            <a:off x="2606232" y="5359078"/>
            <a:ext cx="140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Урьдчилан сэргийлэлт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6C8BD5-827D-C3BD-70AB-8D1A3B114BE2}"/>
              </a:ext>
            </a:extLst>
          </p:cNvPr>
          <p:cNvSpPr txBox="1"/>
          <p:nvPr/>
        </p:nvSpPr>
        <p:spPr>
          <a:xfrm>
            <a:off x="3833149" y="1399676"/>
            <a:ext cx="119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Шинэ эмчилгээ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A94D2-E4EA-08E5-B223-1A411CF5335C}"/>
              </a:ext>
            </a:extLst>
          </p:cNvPr>
          <p:cNvSpPr txBox="1"/>
          <p:nvPr/>
        </p:nvSpPr>
        <p:spPr>
          <a:xfrm>
            <a:off x="4772530" y="5358680"/>
            <a:ext cx="1405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Эмийн хөгжүүлэлт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06E426-D282-671F-D929-A18943AE8BFE}"/>
              </a:ext>
            </a:extLst>
          </p:cNvPr>
          <p:cNvSpPr txBox="1"/>
          <p:nvPr/>
        </p:nvSpPr>
        <p:spPr>
          <a:xfrm>
            <a:off x="5868557" y="1399675"/>
            <a:ext cx="136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Үзлэг, цаг захиалга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223991-E88A-0C6B-2A14-18571E8C825E}"/>
              </a:ext>
            </a:extLst>
          </p:cNvPr>
          <p:cNvSpPr txBox="1"/>
          <p:nvPr/>
        </p:nvSpPr>
        <p:spPr>
          <a:xfrm>
            <a:off x="6938828" y="5359078"/>
            <a:ext cx="140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Оношилгоо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041EF9-E913-6E87-E049-13CB26B3EEDB}"/>
              </a:ext>
            </a:extLst>
          </p:cNvPr>
          <p:cNvSpPr txBox="1"/>
          <p:nvPr/>
        </p:nvSpPr>
        <p:spPr>
          <a:xfrm>
            <a:off x="7846728" y="1150193"/>
            <a:ext cx="1703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Эрүүл мэндийн удирдлага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5F50F9-BEEC-EF1A-04B5-54747D059DB1}"/>
              </a:ext>
            </a:extLst>
          </p:cNvPr>
          <p:cNvSpPr txBox="1"/>
          <p:nvPr/>
        </p:nvSpPr>
        <p:spPr>
          <a:xfrm>
            <a:off x="8821737" y="5296657"/>
            <a:ext cx="18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Эрүүл мэндийг дэмжих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116E51-8D71-0083-09A5-A8DB5E21AC26}"/>
              </a:ext>
            </a:extLst>
          </p:cNvPr>
          <p:cNvSpPr txBox="1"/>
          <p:nvPr/>
        </p:nvSpPr>
        <p:spPr>
          <a:xfrm>
            <a:off x="765858" y="5511478"/>
            <a:ext cx="140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N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Оношилгоо</a:t>
            </a:r>
          </a:p>
        </p:txBody>
      </p:sp>
    </p:spTree>
    <p:extLst>
      <p:ext uri="{BB962C8B-B14F-4D97-AF65-F5344CB8AC3E}">
        <p14:creationId xmlns:p14="http://schemas.microsoft.com/office/powerpoint/2010/main" val="92808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749AE-EFE0-E84F-0EC0-1CFB1E8C4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80FE0CD6-E13A-71CB-CDE5-E7F95F09E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A813EF3D-7479-3957-AF8A-A0711AA9D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FDDD66-CC8F-70D1-40CF-9B28EA4CCC14}"/>
              </a:ext>
            </a:extLst>
          </p:cNvPr>
          <p:cNvSpPr txBox="1"/>
          <p:nvPr/>
        </p:nvSpPr>
        <p:spPr>
          <a:xfrm>
            <a:off x="6122021" y="1516775"/>
            <a:ext cx="579584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Хиймэл оюун ухаан (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AI)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оношилгоо, эмчилгээ, өвчтөний тусламжийг сайжруулснаар эрүүл мэндийн салбарт хувьсгал авчирч байна.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Энэ нь анагаах ухааны салбарт үр ашиг, нарийвчлал, хүртээмжийг нэмэгдүүлдэг.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447F-1794-C56B-6ED0-768501BA63E2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ХИЙМЭЛ ОЮУН УХААН АУ-ны САЛБАРТ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AI in Healthcare: Types, Examples, Benefits, and More">
            <a:extLst>
              <a:ext uri="{FF2B5EF4-FFF2-40B4-BE49-F238E27FC236}">
                <a16:creationId xmlns:a16="http://schemas.microsoft.com/office/drawing/2014/main" id="{DE7590BE-7A68-98AF-9035-30F55ABD1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04" y="1418177"/>
            <a:ext cx="5320494" cy="3845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4597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DC5F5-B959-1A41-FFF8-BA1879E4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24E4D3EA-0B81-E3CA-1D7A-F54190EAA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D73D877E-E22A-BCBD-DEA1-FCAF6A2DE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D210E7-673E-1C99-5F93-AE67A934725A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ХИЙМЭЛ ОЮУН УХААН БА ОНОШИЛГОО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6EA75-C590-8326-493B-90007AC2AAAA}"/>
              </a:ext>
            </a:extLst>
          </p:cNvPr>
          <p:cNvSpPr txBox="1"/>
          <p:nvPr/>
        </p:nvSpPr>
        <p:spPr>
          <a:xfrm>
            <a:off x="6523463" y="1934781"/>
            <a:ext cx="52856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рентген,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MRI, CT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зураглалд дүн шинжилгээ хийж өвчнийг илрүүлдэг.</a:t>
            </a:r>
          </a:p>
          <a:p>
            <a:pPr algn="just"/>
            <a:r>
              <a:rPr lang="mn-MN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Жишээ: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DeepMind-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ийн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mn-MN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нүдний торлог бүрхэвчийн зураглалаас нүдний өвчнийг илрүүлдэг.</a:t>
            </a:r>
          </a:p>
        </p:txBody>
      </p:sp>
      <p:pic>
        <p:nvPicPr>
          <p:cNvPr id="3074" name="Picture 2" descr="AI algorithm that detects over 50 diseases from an eye scan, beating human  doctors, tested by Google's DeepMind | South China Morning Post">
            <a:extLst>
              <a:ext uri="{FF2B5EF4-FFF2-40B4-BE49-F238E27FC236}">
                <a16:creationId xmlns:a16="http://schemas.microsoft.com/office/drawing/2014/main" id="{FA54057A-9403-6FB5-D40E-3741B234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91" y="1539156"/>
            <a:ext cx="5645063" cy="3175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5148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F02F7-F185-0869-01FE-1D2FFE20B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32B795D-FE03-6249-0BD5-8AC54E599F9C}"/>
              </a:ext>
            </a:extLst>
          </p:cNvPr>
          <p:cNvSpPr txBox="1">
            <a:spLocks/>
          </p:cNvSpPr>
          <p:nvPr/>
        </p:nvSpPr>
        <p:spPr>
          <a:xfrm>
            <a:off x="828555" y="446150"/>
            <a:ext cx="10534889" cy="380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N" dirty="0">
                <a:latin typeface="Arial" panose="020B0604020202020204" pitchFamily="34" charset="0"/>
                <a:cs typeface="Arial" panose="020B0604020202020204" pitchFamily="34" charset="0"/>
              </a:rPr>
              <a:t>Хиймэл оюун ухаан анагаах ухааны салбарт</a:t>
            </a:r>
          </a:p>
        </p:txBody>
      </p:sp>
      <p:pic>
        <p:nvPicPr>
          <p:cNvPr id="5124" name="Picture 4" descr="Artificial intelligence-based volumetric analysis of muscle atrophy and  fatty degeneration in patients with hip osteoarthritis and its correlation  with health-related quality of life | International Journal of Computer  Assisted Radiology and Surgery">
            <a:extLst>
              <a:ext uri="{FF2B5EF4-FFF2-40B4-BE49-F238E27FC236}">
                <a16:creationId xmlns:a16="http://schemas.microsoft.com/office/drawing/2014/main" id="{0BE81194-A710-E482-797A-BBB54802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4" y="1170868"/>
            <a:ext cx="6047370" cy="256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188C6-8D15-DCF9-8B99-57B03F8F450D}"/>
              </a:ext>
            </a:extLst>
          </p:cNvPr>
          <p:cNvSpPr txBox="1"/>
          <p:nvPr/>
        </p:nvSpPr>
        <p:spPr>
          <a:xfrm>
            <a:off x="257537" y="3731068"/>
            <a:ext cx="6094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N" sz="1200" dirty="0"/>
              <a:t>https://link.springer.com/article/10.1007/s11548-022-02797-8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2A920-BD83-7C9F-D889-2C316717BB10}"/>
              </a:ext>
            </a:extLst>
          </p:cNvPr>
          <p:cNvSpPr txBox="1"/>
          <p:nvPr/>
        </p:nvSpPr>
        <p:spPr>
          <a:xfrm>
            <a:off x="6687272" y="1712304"/>
            <a:ext cx="4676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MN" dirty="0"/>
              <a:t>Булчингийн үйл ажиллагааны алдагдлыг тооцоолон үнэлэх боломжтой болсноор гэмтлийн шалтгаант хөдөлгөөн хязгаарлагдмал болох явцыг үнэлж эмчилгээг оновчтой нэвтрүүлж байна.</a:t>
            </a:r>
          </a:p>
        </p:txBody>
      </p:sp>
      <p:pic>
        <p:nvPicPr>
          <p:cNvPr id="5126" name="Picture 6" descr="Da Vinci Surgery - Robotic Surgery - Laparoscopic Surgery - Urology Austin">
            <a:extLst>
              <a:ext uri="{FF2B5EF4-FFF2-40B4-BE49-F238E27FC236}">
                <a16:creationId xmlns:a16="http://schemas.microsoft.com/office/drawing/2014/main" id="{C317E62B-5101-5EB1-4068-1639D5D17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869567"/>
            <a:ext cx="5135301" cy="2901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84C765-5E63-4809-C41C-10E65C1E885B}"/>
              </a:ext>
            </a:extLst>
          </p:cNvPr>
          <p:cNvSpPr txBox="1"/>
          <p:nvPr/>
        </p:nvSpPr>
        <p:spPr>
          <a:xfrm>
            <a:off x="960700" y="4953965"/>
            <a:ext cx="4789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Malgun Gothic" panose="020B0503020000020004" pitchFamily="34" charset="-127"/>
              </a:rPr>
              <a:t>Da Vinci Surgical System </a:t>
            </a:r>
            <a:r>
              <a:rPr lang="en-MN" dirty="0"/>
              <a:t>Робот мэс заслын машин ашиглалтанд орсноор мэс заслыг дэлхийн хаанаас ч хийх боломжтой болсон.</a:t>
            </a:r>
          </a:p>
        </p:txBody>
      </p:sp>
      <p:pic>
        <p:nvPicPr>
          <p:cNvPr id="2" name="Picture 3" descr="C:\Users\Muujig-2020\Desktop\PPT\PP-T fon new3.png">
            <a:extLst>
              <a:ext uri="{FF2B5EF4-FFF2-40B4-BE49-F238E27FC236}">
                <a16:creationId xmlns:a16="http://schemas.microsoft.com/office/drawing/2014/main" id="{A42C64F2-FE2F-7A1A-4D96-B26AC83ED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75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4FA82AA-ABED-C20A-781F-1AF3A572660C}"/>
              </a:ext>
            </a:extLst>
          </p:cNvPr>
          <p:cNvSpPr txBox="1">
            <a:spLocks/>
          </p:cNvSpPr>
          <p:nvPr/>
        </p:nvSpPr>
        <p:spPr>
          <a:xfrm>
            <a:off x="828555" y="382772"/>
            <a:ext cx="10534889" cy="443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N" sz="2800" dirty="0">
                <a:latin typeface="Arial" panose="020B0604020202020204" pitchFamily="34" charset="0"/>
                <a:cs typeface="Arial" panose="020B0604020202020204" pitchFamily="34" charset="0"/>
              </a:rPr>
              <a:t>Хиймэл оюун ухаан анагаах ухааны салбарт</a:t>
            </a:r>
          </a:p>
        </p:txBody>
      </p:sp>
      <p:pic>
        <p:nvPicPr>
          <p:cNvPr id="3074" name="Picture 2" descr="Emerging Technologies Proving Value in Chinese Coronavirus Fight | Imaging  Technology News">
            <a:extLst>
              <a:ext uri="{FF2B5EF4-FFF2-40B4-BE49-F238E27FC236}">
                <a16:creationId xmlns:a16="http://schemas.microsoft.com/office/drawing/2014/main" id="{74929210-26F1-7942-4F66-423933B3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4" y="1065800"/>
            <a:ext cx="5573086" cy="31341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Artificial intelligence in COPD CT images: identification, staging, and  quantitation | Respiratory Research | Full Text">
            <a:extLst>
              <a:ext uri="{FF2B5EF4-FFF2-40B4-BE49-F238E27FC236}">
                <a16:creationId xmlns:a16="http://schemas.microsoft.com/office/drawing/2014/main" id="{7B58B918-6D81-7429-536F-B58718A4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02" y="1066110"/>
            <a:ext cx="4851596" cy="3133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3D reconstruction of the lung in SenseCare. | Download Scientific Diagram">
            <a:extLst>
              <a:ext uri="{FF2B5EF4-FFF2-40B4-BE49-F238E27FC236}">
                <a16:creationId xmlns:a16="http://schemas.microsoft.com/office/drawing/2014/main" id="{44E4743A-10F3-CA3C-54FC-10E48712B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4" y="4346715"/>
            <a:ext cx="3981530" cy="236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C89C78-99EE-0F7A-B18F-0CBAA0A061EB}"/>
              </a:ext>
            </a:extLst>
          </p:cNvPr>
          <p:cNvSpPr txBox="1"/>
          <p:nvPr/>
        </p:nvSpPr>
        <p:spPr>
          <a:xfrm>
            <a:off x="4791919" y="4664597"/>
            <a:ext cx="69949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/>
              <a:t>Хиймэл оюун ухаанд суурилсан 3 хэмжээст уушгины загварыг 2 хэмжээст КТ шинжилгээн дээр үндэслэн боловсруулсан.</a:t>
            </a:r>
          </a:p>
          <a:p>
            <a:endParaRPr lang="en-MN" dirty="0"/>
          </a:p>
          <a:p>
            <a:r>
              <a:rPr lang="en-MN" dirty="0"/>
              <a:t>Энэ нь оношилгоо болон эмчилгээний үр дүнг бүтцийн өөрчлөлтийг шууд үнэлэх боломжтой болсон байна. </a:t>
            </a:r>
          </a:p>
        </p:txBody>
      </p:sp>
      <p:pic>
        <p:nvPicPr>
          <p:cNvPr id="2" name="Picture 3" descr="C:\Users\Muujig-2020\Desktop\PPT\PP-T fon new3.png">
            <a:extLst>
              <a:ext uri="{FF2B5EF4-FFF2-40B4-BE49-F238E27FC236}">
                <a16:creationId xmlns:a16="http://schemas.microsoft.com/office/drawing/2014/main" id="{216436D9-8E53-131C-2B64-3055388DC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93288-616F-CACA-8196-153B9164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F18F676-5142-9CE3-928E-D091956404AB}"/>
              </a:ext>
            </a:extLst>
          </p:cNvPr>
          <p:cNvSpPr txBox="1">
            <a:spLocks/>
          </p:cNvSpPr>
          <p:nvPr/>
        </p:nvSpPr>
        <p:spPr>
          <a:xfrm>
            <a:off x="828555" y="382772"/>
            <a:ext cx="10534889" cy="443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N" sz="2800" dirty="0">
                <a:latin typeface="Arial" panose="020B0604020202020204" pitchFamily="34" charset="0"/>
                <a:cs typeface="Arial" panose="020B0604020202020204" pitchFamily="34" charset="0"/>
              </a:rPr>
              <a:t>Хиймэл оюун ухаан анагаах ухааны салбарт</a:t>
            </a:r>
          </a:p>
        </p:txBody>
      </p:sp>
      <p:pic>
        <p:nvPicPr>
          <p:cNvPr id="2" name="Picture 3" descr="C:\Users\Muujig-2020\Desktop\PPT\PP-T fon new3.png">
            <a:extLst>
              <a:ext uri="{FF2B5EF4-FFF2-40B4-BE49-F238E27FC236}">
                <a16:creationId xmlns:a16="http://schemas.microsoft.com/office/drawing/2014/main" id="{0F8EDA85-F58C-E9B7-1B5C-94653CA63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0B323-6A3D-E176-1C55-F13272BF8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30" y="1260989"/>
            <a:ext cx="4222305" cy="5214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1E65F-BDA9-0D2F-5510-3C194DDF876C}"/>
              </a:ext>
            </a:extLst>
          </p:cNvPr>
          <p:cNvSpPr txBox="1"/>
          <p:nvPr/>
        </p:nvSpPr>
        <p:spPr>
          <a:xfrm>
            <a:off x="5815942" y="1190452"/>
            <a:ext cx="609797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Алекс гурван жилийн турш архаг өвдөлт, тэнцвэр алдагдах, хөгжлийн хоцрогдол зэрэг шинж тэмдгүүдтэй</a:t>
            </a:r>
          </a:p>
          <a:p>
            <a:b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ChatGPT-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г ашиглан Алексийн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MRI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шинжилгээ болон шинж тэмдгүүдийг оруулсан.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ChatGPT-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ийн санал:</a:t>
            </a:r>
            <a:b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Хиймэл оюун ухаан нугасны уя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 хэлхээний хам шинж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Tethered Cord Syndrome)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байж болзошгүй гэж санал болгосон. Энэ нь нугас хэвийн бус байдлаар эргэн тойрны эдэд наалдаж, хөдөлгөөнийг хязгаарладаг эмгэг юм.</a:t>
            </a:r>
          </a:p>
          <a:p>
            <a:endParaRPr lang="en-M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Баталгаажуулалт ба эмчилгээ:</a:t>
            </a:r>
            <a:b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Кортни ижил оноштой хүүхдийн эцэг эхчүүдийн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Facebook 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группт нэгдэж,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AI-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ийн санал дэмжигдсэн. Дараа нь мэдрэлийн мэс засалч оношийг баталж, Алекс уях хэлхээг чөлөөлөх хагалгаанд орсон.</a:t>
            </a:r>
          </a:p>
        </p:txBody>
      </p:sp>
    </p:spTree>
    <p:extLst>
      <p:ext uri="{BB962C8B-B14F-4D97-AF65-F5344CB8AC3E}">
        <p14:creationId xmlns:p14="http://schemas.microsoft.com/office/powerpoint/2010/main" val="388595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AA13D-EFEB-0847-D486-9719D844D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uujig-2020\Desktop\PPT\PP-T fon new2.png">
            <a:extLst>
              <a:ext uri="{FF2B5EF4-FFF2-40B4-BE49-F238E27FC236}">
                <a16:creationId xmlns:a16="http://schemas.microsoft.com/office/drawing/2014/main" id="{608F555E-D091-F3B4-4921-4E4310F0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uujig-2020\Desktop\PPT\PP-T fon new3.png">
            <a:extLst>
              <a:ext uri="{FF2B5EF4-FFF2-40B4-BE49-F238E27FC236}">
                <a16:creationId xmlns:a16="http://schemas.microsoft.com/office/drawing/2014/main" id="{674ABE9A-801B-ED38-404D-9AB1B402E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0417" r="-833" b="72083"/>
          <a:stretch/>
        </p:blipFill>
        <p:spPr bwMode="auto">
          <a:xfrm>
            <a:off x="-1" y="598225"/>
            <a:ext cx="12192001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50670D-3D75-601C-C7EC-91453C38227C}"/>
              </a:ext>
            </a:extLst>
          </p:cNvPr>
          <p:cNvSpPr txBox="1"/>
          <p:nvPr/>
        </p:nvSpPr>
        <p:spPr>
          <a:xfrm>
            <a:off x="2138361" y="292623"/>
            <a:ext cx="791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ХИЙМЭЛ ОЮУН УХААН </a:t>
            </a:r>
            <a:r>
              <a:rPr lang="mn-M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УРЬДЧИЛАН СЭРГИЙЛЭХ</a:t>
            </a:r>
            <a:r>
              <a:rPr lang="en-MN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88BB7A-6719-0BA3-BDAD-DFB9FF35D652}"/>
              </a:ext>
            </a:extLst>
          </p:cNvPr>
          <p:cNvSpPr txBox="1"/>
          <p:nvPr/>
        </p:nvSpPr>
        <p:spPr>
          <a:xfrm>
            <a:off x="6333220" y="2006331"/>
            <a:ext cx="55235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 өвчний дэгдэлт болон өвчтөний биеийн байдлын муудах магадлалыг урьдчилан таамагладаг.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Зүрхний шигдээс, цус харвалт, эмнэлэгт дахин хэвтэхээс урьдчилан сэргийлэхэд тусалдаг.</a:t>
            </a:r>
          </a:p>
        </p:txBody>
      </p:sp>
      <p:pic>
        <p:nvPicPr>
          <p:cNvPr id="4098" name="Picture 2" descr="Predictive Analytics &amp; Remote Patient Monitoring in 2024 And Beyond">
            <a:extLst>
              <a:ext uri="{FF2B5EF4-FFF2-40B4-BE49-F238E27FC236}">
                <a16:creationId xmlns:a16="http://schemas.microsoft.com/office/drawing/2014/main" id="{BC71450C-C679-7014-EE49-FEDD324F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2" y="1418177"/>
            <a:ext cx="5139370" cy="3432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B3AF3-9B15-B79D-6C7C-CAE7D86B73F8}"/>
              </a:ext>
            </a:extLst>
          </p:cNvPr>
          <p:cNvSpPr txBox="1"/>
          <p:nvPr/>
        </p:nvSpPr>
        <p:spPr>
          <a:xfrm>
            <a:off x="6571322" y="4085648"/>
            <a:ext cx="6183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https://healthsnap.io/</a:t>
            </a:r>
            <a:endParaRPr lang="en-MN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9C11DD7-D06A-C2DF-6238-370AC0792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322" y="4956293"/>
            <a:ext cx="12192000" cy="0"/>
          </a:xfrm>
          <a:prstGeom prst="rect">
            <a:avLst/>
          </a:prstGeom>
          <a:solidFill>
            <a:srgbClr val="10121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MN" altLang="en-MN" sz="15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AI-assisted Patient Modeling | AI Healthcare Data Platform</a:t>
            </a:r>
            <a:endParaRPr kumimoji="0" lang="en-MN" altLang="en-M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MN" altLang="en-M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en-MN" altLang="en-M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MN" altLang="en-MN" sz="2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     </a:t>
            </a:r>
            <a:endParaRPr kumimoji="0" lang="en-MN" altLang="en-MN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MN" altLang="en-MN" sz="1000" b="0" i="0" u="none" strike="noStrike" cap="none" normalizeH="0" baseline="0" dirty="0">
                <a:ln>
                  <a:noFill/>
                </a:ln>
                <a:solidFill>
                  <a:srgbClr val="DADCE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secure.constellation.iqvia.com</a:t>
            </a:r>
            <a:endParaRPr kumimoji="0" lang="en-MN" altLang="en-MN" sz="900" b="0" i="0" u="none" strike="noStrike" cap="none" normalizeH="0" baseline="0" dirty="0">
              <a:ln>
                <a:noFill/>
              </a:ln>
              <a:solidFill>
                <a:srgbClr val="BDC1C6"/>
              </a:solidFill>
              <a:effectLst/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MN" altLang="en-MN" sz="900" b="0" i="0" u="none" strike="noStrike" cap="none" normalizeH="0" baseline="0" dirty="0">
                <a:ln>
                  <a:noFill/>
                </a:ln>
                <a:solidFill>
                  <a:srgbClr val="BDC1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https://secure.constellation.iqvia.com › machine › learning</a:t>
            </a:r>
            <a:endParaRPr kumimoji="0" lang="en-MN" altLang="en-M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102" name="Picture 6">
            <a:hlinkClick r:id="rId6"/>
            <a:extLst>
              <a:ext uri="{FF2B5EF4-FFF2-40B4-BE49-F238E27FC236}">
                <a16:creationId xmlns:a16="http://schemas.microsoft.com/office/drawing/2014/main" id="{C4A9D76E-21BA-E370-71BB-D821FDF16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72" y="473563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ig Data Analytics in Healthcare: Need of the Hour">
            <a:extLst>
              <a:ext uri="{FF2B5EF4-FFF2-40B4-BE49-F238E27FC236}">
                <a16:creationId xmlns:a16="http://schemas.microsoft.com/office/drawing/2014/main" id="{BEC7EAB4-2CB8-8AF1-3910-1420D379B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61" y="1352513"/>
            <a:ext cx="5678159" cy="34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1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</TotalTime>
  <Words>733</Words>
  <Application>Microsoft Macintosh PowerPoint</Application>
  <PresentationFormat>Widescreen</PresentationFormat>
  <Paragraphs>85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М.А. Гэрэл</dc:creator>
  <cp:lastModifiedBy>Seded Baatar</cp:lastModifiedBy>
  <cp:revision>18</cp:revision>
  <dcterms:created xsi:type="dcterms:W3CDTF">2025-01-24T13:07:57Z</dcterms:created>
  <dcterms:modified xsi:type="dcterms:W3CDTF">2025-06-02T01:15:01Z</dcterms:modified>
</cp:coreProperties>
</file>