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60" r:id="rId4"/>
    <p:sldId id="261" r:id="rId5"/>
    <p:sldId id="266" r:id="rId6"/>
    <p:sldId id="270" r:id="rId7"/>
    <p:sldId id="271" r:id="rId8"/>
    <p:sldId id="412" r:id="rId9"/>
    <p:sldId id="413" r:id="rId10"/>
    <p:sldId id="414" r:id="rId11"/>
    <p:sldId id="274" r:id="rId12"/>
    <p:sldId id="268" r:id="rId13"/>
    <p:sldId id="275" r:id="rId14"/>
    <p:sldId id="278" r:id="rId15"/>
    <p:sldId id="279" r:id="rId16"/>
    <p:sldId id="277" r:id="rId17"/>
    <p:sldId id="276" r:id="rId18"/>
    <p:sldId id="411" r:id="rId19"/>
  </p:sldIdLst>
  <p:sldSz cx="14630400" cy="8229600"/>
  <p:notesSz cx="8229600" cy="14630400"/>
  <p:embeddedFontLst>
    <p:embeddedFont>
      <p:font typeface="Arimo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DM Sans" panose="020B0604020202020204" charset="0"/>
      <p:regular r:id="rId28"/>
    </p:embeddedFont>
    <p:embeddedFont>
      <p:font typeface="Outfit Extra Bold" panose="020B0604020202020204" charset="0"/>
      <p:regular r:id="rId29"/>
    </p:embeddedFont>
    <p:embeddedFont>
      <p:font typeface="PT Serif" panose="020A0603040505020204" pitchFamily="18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8C10322-8BB7-47E4-A1C1-D60C3C2605F4}">
          <p14:sldIdLst>
            <p14:sldId id="256"/>
            <p14:sldId id="257"/>
            <p14:sldId id="260"/>
            <p14:sldId id="261"/>
            <p14:sldId id="266"/>
            <p14:sldId id="270"/>
            <p14:sldId id="271"/>
            <p14:sldId id="412"/>
            <p14:sldId id="413"/>
            <p14:sldId id="414"/>
            <p14:sldId id="274"/>
            <p14:sldId id="268"/>
            <p14:sldId id="275"/>
            <p14:sldId id="278"/>
            <p14:sldId id="279"/>
            <p14:sldId id="277"/>
            <p14:sldId id="276"/>
            <p14:sldId id="411"/>
          </p14:sldIdLst>
        </p14:section>
        <p14:section name="Untitled Section" id="{130531BE-30C7-4735-A9B8-1929EDBEF31D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6323" autoAdjust="0"/>
  </p:normalViewPr>
  <p:slideViewPr>
    <p:cSldViewPr snapToGrid="0" snapToObjects="1">
      <p:cViewPr varScale="1">
        <p:scale>
          <a:sx n="91" d="100"/>
          <a:sy n="91" d="100"/>
        </p:scale>
        <p:origin x="402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2" d="100"/>
          <a:sy n="52" d="100"/>
        </p:scale>
        <p:origin x="4308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5486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754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867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0CD3D-1A14-45AC-B1D9-61DC40B86D9C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21886-6C3A-4A38-985A-07F8CCEBA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48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00263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 err="1">
                <a:solidFill>
                  <a:srgbClr val="1B1B27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Эмнэлзүйн</a:t>
            </a:r>
            <a:r>
              <a:rPr lang="en-US" sz="4450" dirty="0">
                <a:solidFill>
                  <a:srgbClr val="1B1B27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</a:t>
            </a:r>
            <a:r>
              <a:rPr lang="en-US" sz="4450" dirty="0" err="1">
                <a:solidFill>
                  <a:srgbClr val="1B1B27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тохиолд</a:t>
            </a:r>
            <a:r>
              <a:rPr lang="mn-MN" sz="4450" dirty="0">
                <a:solidFill>
                  <a:srgbClr val="1B1B27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ол</a:t>
            </a: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4332514"/>
            <a:ext cx="7556421" cy="1242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Энэхүү танилцуулга нь эмнэлзүйн тохиолдлын судалгааны аргачлалыг судлаач, эмч, </a:t>
            </a:r>
            <a:r>
              <a:rPr lang="mn-MN" sz="175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эмнэлгийн мэргэжилтнүүдэд </a:t>
            </a:r>
            <a:r>
              <a:rPr lang="en-US" sz="175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зориулан тайлбарлах </a:t>
            </a:r>
            <a:r>
              <a:rPr lang="en-US" sz="1750" dirty="0" err="1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зорилготой</a:t>
            </a:r>
            <a:r>
              <a:rPr lang="en-US" sz="175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.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4209097" y="6522011"/>
            <a:ext cx="362903" cy="362903"/>
          </a:xfrm>
          <a:prstGeom prst="roundRect">
            <a:avLst>
              <a:gd name="adj" fmla="val 25194296"/>
            </a:avLst>
          </a:prstGeom>
          <a:solidFill>
            <a:srgbClr val="F9C9FC"/>
          </a:solidFill>
          <a:ln w="7620">
            <a:solidFill>
              <a:srgbClr val="FFFFFF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1156693" y="6628800"/>
            <a:ext cx="5059050" cy="5122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endParaRPr lang="en-US" sz="2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4FC92B-DC61-4D94-A833-2D07900388AE}"/>
              </a:ext>
            </a:extLst>
          </p:cNvPr>
          <p:cNvSpPr txBox="1"/>
          <p:nvPr/>
        </p:nvSpPr>
        <p:spPr>
          <a:xfrm>
            <a:off x="3712029" y="6401497"/>
            <a:ext cx="4876800" cy="774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АШУҮИС</a:t>
            </a:r>
            <a:r>
              <a:rPr kumimoji="0" lang="mn-M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ЭС</a:t>
            </a:r>
            <a:r>
              <a:rPr kumimoji="0" lang="mn-M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ЭМСТ-</a:t>
            </a:r>
            <a:r>
              <a:rPr kumimoji="0" lang="mn-M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ийн багш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mn-M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И.Алтантуяа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MD</a:t>
            </a:r>
            <a:r>
              <a:rPr kumimoji="0" lang="mn-M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.,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SD</a:t>
            </a:r>
            <a:r>
              <a:rPr kumimoji="0" lang="mn-M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PhD </a:t>
            </a:r>
            <a:endParaRPr lang="en-US" sz="1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413D92-BE5B-46A5-B549-CBDEEEDFA8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00" t="9323" r="11500" b="35759"/>
          <a:stretch/>
        </p:blipFill>
        <p:spPr>
          <a:xfrm>
            <a:off x="765122" y="1061544"/>
            <a:ext cx="3216165" cy="4519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E11AA2-F750-486C-A63D-0B4AF8EBD0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46" t="9706" r="9046" b="35377"/>
          <a:stretch/>
        </p:blipFill>
        <p:spPr>
          <a:xfrm>
            <a:off x="4283131" y="1061544"/>
            <a:ext cx="3111062" cy="45194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E135E6-7746-4B87-8479-DE90A6FD3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8864" y="1061543"/>
            <a:ext cx="3054074" cy="4438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6E4001-D5E9-437F-B5F4-BFA73A76C2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2488" y="1061543"/>
            <a:ext cx="2828925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445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8558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mn-M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Эмнэлзүйн тохиолдлыг сэтгүүлд хэвлүүлэх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643307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68022" y="2767964"/>
            <a:ext cx="3279219" cy="4564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mn-MN" sz="2400" b="1" dirty="0"/>
              <a:t>Сэтгүүлийн сонголт</a:t>
            </a:r>
          </a:p>
        </p:txBody>
      </p:sp>
      <p:sp>
        <p:nvSpPr>
          <p:cNvPr id="6" name="Text 2"/>
          <p:cNvSpPr/>
          <p:nvPr/>
        </p:nvSpPr>
        <p:spPr>
          <a:xfrm>
            <a:off x="2268022" y="3224451"/>
            <a:ext cx="6082189" cy="498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50" indent="-285750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mn-MN" dirty="0"/>
              <a:t>Өөрийн тохиолдлын онцлогт тохирсон, </a:t>
            </a:r>
            <a:endParaRPr lang="en-US" dirty="0"/>
          </a:p>
          <a:p>
            <a:pPr marL="285750" indent="-285750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mn-MN" dirty="0"/>
              <a:t>мэргэжлийн чиглэлийн сэтгүүлийг сонгох нь чухал. 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004191"/>
            <a:ext cx="1134070" cy="166985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268022" y="423100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mn-MN" sz="2400" b="1" dirty="0"/>
              <a:t>Тохиолдлын бэлтгэл</a:t>
            </a:r>
          </a:p>
        </p:txBody>
      </p:sp>
      <p:sp>
        <p:nvSpPr>
          <p:cNvPr id="9" name="Text 4"/>
          <p:cNvSpPr/>
          <p:nvPr/>
        </p:nvSpPr>
        <p:spPr>
          <a:xfrm>
            <a:off x="2268022" y="4721423"/>
            <a:ext cx="6201064" cy="1205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mn-MN" dirty="0"/>
              <a:t>Өвчтөний зөвшөөрөл</a:t>
            </a:r>
            <a:r>
              <a:rPr lang="en-US" dirty="0"/>
              <a:t>, </a:t>
            </a:r>
            <a:r>
              <a:rPr lang="mn-MN" dirty="0"/>
              <a:t>ёс зүй</a:t>
            </a: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mn-MN" dirty="0"/>
              <a:t>Тохиолдлын тодорхойлолт</a:t>
            </a: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mn-MN" dirty="0"/>
              <a:t>Зураг, дүрслэл</a:t>
            </a:r>
            <a:endParaRPr lang="en-US" dirty="0"/>
          </a:p>
          <a:p>
            <a:pPr marL="285750" indent="-285750" algn="l">
              <a:lnSpc>
                <a:spcPts val="285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5674042"/>
            <a:ext cx="1134070" cy="166985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268022" y="5900857"/>
            <a:ext cx="343150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mn-MN" sz="2400" b="1" dirty="0"/>
              <a:t>Өгүүллийн бүтэц</a:t>
            </a:r>
          </a:p>
        </p:txBody>
      </p:sp>
      <p:sp>
        <p:nvSpPr>
          <p:cNvPr id="12" name="Text 6"/>
          <p:cNvSpPr/>
          <p:nvPr/>
        </p:nvSpPr>
        <p:spPr>
          <a:xfrm>
            <a:off x="2268022" y="6391275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mn-MN" dirty="0">
                <a:latin typeface="Arial" panose="020B0604020202020204" pitchFamily="34" charset="0"/>
                <a:cs typeface="Arial" panose="020B0604020202020204" pitchFamily="34" charset="0"/>
              </a:rPr>
              <a:t>Эмнэлзүйн тохиолдлын өгүүлэл нь дараах үндсэн хэсгүүдээс бүрдэнэ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70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6E7540-7895-4E79-BECC-19CF86CFD2CE}"/>
              </a:ext>
            </a:extLst>
          </p:cNvPr>
          <p:cNvSpPr txBox="1"/>
          <p:nvPr/>
        </p:nvSpPr>
        <p:spPr>
          <a:xfrm>
            <a:off x="1360713" y="819806"/>
            <a:ext cx="12202885" cy="5409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mn-MN" sz="4000" b="1" dirty="0">
                <a:latin typeface="Arial" panose="020B0604020202020204" pitchFamily="34" charset="0"/>
                <a:cs typeface="Arial" panose="020B0604020202020204" pitchFamily="34" charset="0"/>
              </a:rPr>
              <a:t>Эмнэлзүйн тохиолдлыг сэтгүүлд </a:t>
            </a:r>
          </a:p>
          <a:p>
            <a:pPr algn="just"/>
            <a:r>
              <a:rPr lang="mn-MN" sz="4000" b="1" dirty="0">
                <a:latin typeface="Arial" panose="020B0604020202020204" pitchFamily="34" charset="0"/>
                <a:cs typeface="Arial" panose="020B0604020202020204" pitchFamily="34" charset="0"/>
              </a:rPr>
              <a:t>хэвлүүлэх</a:t>
            </a:r>
          </a:p>
          <a:p>
            <a:pPr algn="just"/>
            <a:endParaRPr lang="mn-MN" dirty="0"/>
          </a:p>
          <a:p>
            <a:pPr algn="just">
              <a:lnSpc>
                <a:spcPct val="150000"/>
              </a:lnSpc>
            </a:pPr>
            <a:r>
              <a:rPr lang="mn-MN" sz="2400" dirty="0">
                <a:latin typeface="Arial" panose="020B0604020202020204" pitchFamily="34" charset="0"/>
                <a:cs typeface="Arial" panose="020B0604020202020204" pitchFamily="34" charset="0"/>
              </a:rPr>
              <a:t>Энэ нь өвөрмөц, ховор тохиолдлуудыг бүртгэн үлдээх, шинэ мэдээлэл, арга барилыг түгээх, анагаах ухааны хөгжилд хувь нэмэр оруулах боломж юм.</a:t>
            </a:r>
          </a:p>
          <a:p>
            <a:pPr algn="just">
              <a:lnSpc>
                <a:spcPct val="150000"/>
              </a:lnSpc>
            </a:pPr>
            <a:endParaRPr lang="mn-M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mn-MN" sz="2400" b="1" dirty="0">
                <a:latin typeface="Arial" panose="020B0604020202020204" pitchFamily="34" charset="0"/>
                <a:cs typeface="Arial" panose="020B0604020202020204" pitchFamily="34" charset="0"/>
              </a:rPr>
              <a:t>Чиглэл: </a:t>
            </a:r>
            <a:r>
              <a:rPr lang="mn-MN" sz="2400" dirty="0">
                <a:latin typeface="Arial" panose="020B0604020202020204" pitchFamily="34" charset="0"/>
                <a:cs typeface="Arial" panose="020B0604020202020204" pitchFamily="34" charset="0"/>
              </a:rPr>
              <a:t>Өөрийн тохиолдлын онцлогт тохирсон, мэргэжлийн чиглэлийн сэтгүүлийг сонгох нь чухал. Ж: зүрх судасны тохиолдол бол кардиологийн сэтгүүлд, халдварт өвчний тохиолдол бол инфекцийн өвчин судлалын сэтгүүлд хэвлүүлэх нь тохиромжтой.</a:t>
            </a:r>
          </a:p>
        </p:txBody>
      </p:sp>
    </p:spTree>
    <p:extLst>
      <p:ext uri="{BB962C8B-B14F-4D97-AF65-F5344CB8AC3E}">
        <p14:creationId xmlns:p14="http://schemas.microsoft.com/office/powerpoint/2010/main" val="4041147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82B3841-359A-4337-A104-4E9235938367}"/>
              </a:ext>
            </a:extLst>
          </p:cNvPr>
          <p:cNvSpPr txBox="1"/>
          <p:nvPr/>
        </p:nvSpPr>
        <p:spPr>
          <a:xfrm>
            <a:off x="1099457" y="1973445"/>
            <a:ext cx="11255828" cy="3901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Хамрах хүрээ: </a:t>
            </a:r>
            <a:r>
              <a:rPr kumimoji="0" lang="mn-M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Сэтгүүлийн хамрах хүрээ, нийтлэлийн төрөл, уншигчдын хүрээ зэргийг харгалзан үзэх хэрэгтэй.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Нэр хүнд: </a:t>
            </a:r>
            <a:r>
              <a:rPr kumimoji="0" lang="mn-M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Импакт фактор,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Scopus, PubMed, ISSN </a:t>
            </a:r>
            <a:r>
              <a:rPr kumimoji="0" lang="mn-M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дугаартай байх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mn-M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зэрэг олон улсын индексэд бүртгэгдсэн эсэх нь сэтгүүлийн нэр хүндийг илтгэх үзүүлэлт юм.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Хэл: </a:t>
            </a:r>
            <a:r>
              <a:rPr kumimoji="0" lang="mn-M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Монгол хэлээр хэвлэгддэг сэтгүүлүүдээс гадна англи хэлээр хэвлэгддэг олон улсын сэтгүүлд хэвлүүлэх боломжтой.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E53A72-E20B-4193-9FDF-5AC445931F27}"/>
              </a:ext>
            </a:extLst>
          </p:cNvPr>
          <p:cNvSpPr txBox="1"/>
          <p:nvPr/>
        </p:nvSpPr>
        <p:spPr>
          <a:xfrm>
            <a:off x="1099457" y="666338"/>
            <a:ext cx="112558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Эмнэлзүйн тохиолдлыг сэтгүүлд хэвлүүлэх</a:t>
            </a:r>
          </a:p>
        </p:txBody>
      </p:sp>
    </p:spTree>
    <p:extLst>
      <p:ext uri="{BB962C8B-B14F-4D97-AF65-F5344CB8AC3E}">
        <p14:creationId xmlns:p14="http://schemas.microsoft.com/office/powerpoint/2010/main" val="4089449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23211"/>
            <a:ext cx="11669316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mn-MN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Тохиолдол танилцуулга бэлтгэх дараалал</a:t>
            </a:r>
          </a:p>
        </p:txBody>
      </p:sp>
      <p:sp>
        <p:nvSpPr>
          <p:cNvPr id="3" name="Shape 1"/>
          <p:cNvSpPr/>
          <p:nvPr/>
        </p:nvSpPr>
        <p:spPr>
          <a:xfrm>
            <a:off x="793790" y="1924308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4" name="Text 2"/>
          <p:cNvSpPr/>
          <p:nvPr/>
        </p:nvSpPr>
        <p:spPr>
          <a:xfrm>
            <a:off x="953691" y="2000747"/>
            <a:ext cx="190381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8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1</a:t>
            </a:r>
            <a:endParaRPr lang="en-US" sz="2800" dirty="0"/>
          </a:p>
        </p:txBody>
      </p:sp>
      <p:sp>
        <p:nvSpPr>
          <p:cNvPr id="5" name="Text 3"/>
          <p:cNvSpPr/>
          <p:nvPr/>
        </p:nvSpPr>
        <p:spPr>
          <a:xfrm>
            <a:off x="1530906" y="1924308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mn-MN" sz="2300" dirty="0">
                <a:solidFill>
                  <a:srgbClr val="383838"/>
                </a:solidFill>
                <a:latin typeface="PT Serif" pitchFamily="34" charset="0"/>
              </a:rPr>
              <a:t>Эмчлүүлэгчийн танилцуулга</a:t>
            </a:r>
            <a:endParaRPr lang="en-US" sz="2300" dirty="0"/>
          </a:p>
        </p:txBody>
      </p:sp>
      <p:sp>
        <p:nvSpPr>
          <p:cNvPr id="6" name="Text 4"/>
          <p:cNvSpPr/>
          <p:nvPr/>
        </p:nvSpPr>
        <p:spPr>
          <a:xfrm>
            <a:off x="1530906" y="2432467"/>
            <a:ext cx="567094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mn-MN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Нас, хүйс, яс үндэс, өвчний түүх гм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7428667" y="1924308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8" name="Text 6"/>
          <p:cNvSpPr/>
          <p:nvPr/>
        </p:nvSpPr>
        <p:spPr>
          <a:xfrm>
            <a:off x="7588568" y="2000747"/>
            <a:ext cx="190381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8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2</a:t>
            </a:r>
            <a:endParaRPr lang="en-US" sz="2800" dirty="0"/>
          </a:p>
        </p:txBody>
      </p:sp>
      <p:sp>
        <p:nvSpPr>
          <p:cNvPr id="9" name="Text 7"/>
          <p:cNvSpPr/>
          <p:nvPr/>
        </p:nvSpPr>
        <p:spPr>
          <a:xfrm>
            <a:off x="8165783" y="1924308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mn-MN" sz="2300" dirty="0">
                <a:solidFill>
                  <a:srgbClr val="383838"/>
                </a:solidFill>
                <a:latin typeface="PT Serif" pitchFamily="34" charset="0"/>
              </a:rPr>
              <a:t>Өвчнийг илэрхийлж буй зовуурь</a:t>
            </a:r>
            <a:endParaRPr lang="en-US" sz="2300" dirty="0"/>
          </a:p>
        </p:txBody>
      </p:sp>
      <p:sp>
        <p:nvSpPr>
          <p:cNvPr id="10" name="Text 8"/>
          <p:cNvSpPr/>
          <p:nvPr/>
        </p:nvSpPr>
        <p:spPr>
          <a:xfrm>
            <a:off x="8165783" y="2432467"/>
            <a:ext cx="567094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mn-MN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Өвчний шалтгаан, онцлог байдал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793790" y="3277335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12" name="Text 10"/>
          <p:cNvSpPr/>
          <p:nvPr/>
        </p:nvSpPr>
        <p:spPr>
          <a:xfrm>
            <a:off x="953691" y="3353773"/>
            <a:ext cx="190381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8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3</a:t>
            </a:r>
            <a:endParaRPr lang="en-US" sz="2800" dirty="0"/>
          </a:p>
        </p:txBody>
      </p:sp>
      <p:sp>
        <p:nvSpPr>
          <p:cNvPr id="13" name="Text 11"/>
          <p:cNvSpPr/>
          <p:nvPr/>
        </p:nvSpPr>
        <p:spPr>
          <a:xfrm>
            <a:off x="1530906" y="3277335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mn-MN" sz="2300" dirty="0">
                <a:solidFill>
                  <a:srgbClr val="383838"/>
                </a:solidFill>
                <a:latin typeface="PT Serif" pitchFamily="34" charset="0"/>
              </a:rPr>
              <a:t>Өвчний түүх</a:t>
            </a:r>
            <a:endParaRPr lang="en-US" sz="2300" dirty="0"/>
          </a:p>
        </p:txBody>
      </p:sp>
      <p:sp>
        <p:nvSpPr>
          <p:cNvPr id="14" name="Text 12"/>
          <p:cNvSpPr/>
          <p:nvPr/>
        </p:nvSpPr>
        <p:spPr>
          <a:xfrm>
            <a:off x="1530906" y="3785493"/>
            <a:ext cx="567094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mn-MN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Эмчилгээний өмнөх байдал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7428667" y="3277335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16" name="Text 14"/>
          <p:cNvSpPr/>
          <p:nvPr/>
        </p:nvSpPr>
        <p:spPr>
          <a:xfrm>
            <a:off x="7588568" y="3353773"/>
            <a:ext cx="190381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8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4</a:t>
            </a:r>
            <a:endParaRPr lang="en-US" sz="2800" dirty="0"/>
          </a:p>
        </p:txBody>
      </p:sp>
      <p:sp>
        <p:nvSpPr>
          <p:cNvPr id="17" name="Text 15"/>
          <p:cNvSpPr/>
          <p:nvPr/>
        </p:nvSpPr>
        <p:spPr>
          <a:xfrm>
            <a:off x="8165783" y="3277335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mn-MN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Бодит үзлэг</a:t>
            </a:r>
            <a:endParaRPr lang="en-US" sz="2300" dirty="0"/>
          </a:p>
        </p:txBody>
      </p:sp>
      <p:sp>
        <p:nvSpPr>
          <p:cNvPr id="18" name="Text 16"/>
          <p:cNvSpPr/>
          <p:nvPr/>
        </p:nvSpPr>
        <p:spPr>
          <a:xfrm>
            <a:off x="8165783" y="3785493"/>
            <a:ext cx="567094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mn-MN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Өвөрмөц шинж</a:t>
            </a:r>
            <a:endParaRPr lang="en-US" sz="1750" dirty="0"/>
          </a:p>
        </p:txBody>
      </p:sp>
      <p:sp>
        <p:nvSpPr>
          <p:cNvPr id="19" name="Shape 17"/>
          <p:cNvSpPr/>
          <p:nvPr/>
        </p:nvSpPr>
        <p:spPr>
          <a:xfrm>
            <a:off x="793790" y="4630361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20" name="Text 18"/>
          <p:cNvSpPr/>
          <p:nvPr/>
        </p:nvSpPr>
        <p:spPr>
          <a:xfrm>
            <a:off x="953691" y="4706799"/>
            <a:ext cx="190381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8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5</a:t>
            </a:r>
            <a:endParaRPr lang="en-US" sz="2800" dirty="0"/>
          </a:p>
        </p:txBody>
      </p:sp>
      <p:sp>
        <p:nvSpPr>
          <p:cNvPr id="21" name="Text 19"/>
          <p:cNvSpPr/>
          <p:nvPr/>
        </p:nvSpPr>
        <p:spPr>
          <a:xfrm>
            <a:off x="1530906" y="4630361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mn-MN" sz="2300" dirty="0">
                <a:solidFill>
                  <a:srgbClr val="383838"/>
                </a:solidFill>
                <a:latin typeface="PT Serif" pitchFamily="34" charset="0"/>
              </a:rPr>
              <a:t>Шинжилгээ</a:t>
            </a:r>
            <a:endParaRPr lang="en-US" sz="2300" dirty="0"/>
          </a:p>
        </p:txBody>
      </p:sp>
      <p:sp>
        <p:nvSpPr>
          <p:cNvPr id="22" name="Text 20"/>
          <p:cNvSpPr/>
          <p:nvPr/>
        </p:nvSpPr>
        <p:spPr>
          <a:xfrm>
            <a:off x="1530906" y="5138520"/>
            <a:ext cx="567094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mn-MN" sz="1750" dirty="0">
                <a:solidFill>
                  <a:srgbClr val="383838"/>
                </a:solidFill>
                <a:latin typeface="DM Sans" pitchFamily="34" charset="0"/>
                <a:cs typeface="DM Sans" pitchFamily="34" charset="-120"/>
              </a:rPr>
              <a:t>Лаборатори болон дүрс оношилгоонд...</a:t>
            </a:r>
            <a:endParaRPr lang="en-US" sz="1750" dirty="0"/>
          </a:p>
        </p:txBody>
      </p:sp>
      <p:sp>
        <p:nvSpPr>
          <p:cNvPr id="23" name="Shape 21"/>
          <p:cNvSpPr/>
          <p:nvPr/>
        </p:nvSpPr>
        <p:spPr>
          <a:xfrm>
            <a:off x="7428667" y="4630361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24" name="Text 22"/>
          <p:cNvSpPr/>
          <p:nvPr/>
        </p:nvSpPr>
        <p:spPr>
          <a:xfrm>
            <a:off x="7588568" y="4706799"/>
            <a:ext cx="190381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8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6</a:t>
            </a:r>
            <a:endParaRPr lang="en-US" sz="2800" dirty="0"/>
          </a:p>
        </p:txBody>
      </p:sp>
      <p:sp>
        <p:nvSpPr>
          <p:cNvPr id="25" name="Text 23"/>
          <p:cNvSpPr/>
          <p:nvPr/>
        </p:nvSpPr>
        <p:spPr>
          <a:xfrm>
            <a:off x="8165783" y="4630361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mn-MN" sz="2300" dirty="0">
                <a:solidFill>
                  <a:srgbClr val="383838"/>
                </a:solidFill>
                <a:latin typeface="PT Serif" pitchFamily="34" charset="0"/>
              </a:rPr>
              <a:t>Онош</a:t>
            </a:r>
            <a:endParaRPr lang="en-US" sz="2300" dirty="0"/>
          </a:p>
        </p:txBody>
      </p:sp>
      <p:sp>
        <p:nvSpPr>
          <p:cNvPr id="26" name="Text 24"/>
          <p:cNvSpPr/>
          <p:nvPr/>
        </p:nvSpPr>
        <p:spPr>
          <a:xfrm>
            <a:off x="8165783" y="5138520"/>
            <a:ext cx="567094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mn-MN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Нотолгоонд тулгуурласан байх...</a:t>
            </a:r>
            <a:endParaRPr lang="en-US" sz="1750" dirty="0"/>
          </a:p>
        </p:txBody>
      </p:sp>
      <p:sp>
        <p:nvSpPr>
          <p:cNvPr id="27" name="Shape 25"/>
          <p:cNvSpPr/>
          <p:nvPr/>
        </p:nvSpPr>
        <p:spPr>
          <a:xfrm>
            <a:off x="793790" y="5983387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28" name="Text 26"/>
          <p:cNvSpPr/>
          <p:nvPr/>
        </p:nvSpPr>
        <p:spPr>
          <a:xfrm>
            <a:off x="953691" y="6059825"/>
            <a:ext cx="190381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8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7</a:t>
            </a:r>
            <a:endParaRPr lang="en-US" sz="2800" dirty="0"/>
          </a:p>
        </p:txBody>
      </p:sp>
      <p:sp>
        <p:nvSpPr>
          <p:cNvPr id="29" name="Text 27"/>
          <p:cNvSpPr/>
          <p:nvPr/>
        </p:nvSpPr>
        <p:spPr>
          <a:xfrm>
            <a:off x="1530906" y="5983387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mn-MN" sz="2300" dirty="0">
                <a:solidFill>
                  <a:srgbClr val="383838"/>
                </a:solidFill>
                <a:latin typeface="PT Serif" pitchFamily="34" charset="0"/>
              </a:rPr>
              <a:t>Эмчилгээний төлөвлөгөө</a:t>
            </a:r>
            <a:endParaRPr lang="en-US" sz="2300" dirty="0"/>
          </a:p>
        </p:txBody>
      </p:sp>
      <p:sp>
        <p:nvSpPr>
          <p:cNvPr id="30" name="Text 28"/>
          <p:cNvSpPr/>
          <p:nvPr/>
        </p:nvSpPr>
        <p:spPr>
          <a:xfrm>
            <a:off x="1530906" y="6491546"/>
            <a:ext cx="567094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mn-MN" sz="1750" dirty="0">
                <a:solidFill>
                  <a:srgbClr val="383838"/>
                </a:solidFill>
                <a:latin typeface="DM Sans" pitchFamily="34" charset="0"/>
                <a:cs typeface="DM Sans" pitchFamily="34" charset="-120"/>
              </a:rPr>
              <a:t>Сэтгэц судлалын эмчилгээний онцлог байдалд...</a:t>
            </a:r>
            <a:endParaRPr lang="en-US" sz="1750" dirty="0"/>
          </a:p>
        </p:txBody>
      </p:sp>
      <p:sp>
        <p:nvSpPr>
          <p:cNvPr id="31" name="Shape 29"/>
          <p:cNvSpPr/>
          <p:nvPr/>
        </p:nvSpPr>
        <p:spPr>
          <a:xfrm>
            <a:off x="7428667" y="5983387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32" name="Text 30"/>
          <p:cNvSpPr/>
          <p:nvPr/>
        </p:nvSpPr>
        <p:spPr>
          <a:xfrm>
            <a:off x="7588568" y="6059825"/>
            <a:ext cx="190381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8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8</a:t>
            </a:r>
            <a:endParaRPr lang="en-US" sz="2800" dirty="0"/>
          </a:p>
        </p:txBody>
      </p:sp>
      <p:sp>
        <p:nvSpPr>
          <p:cNvPr id="33" name="Text 31"/>
          <p:cNvSpPr/>
          <p:nvPr/>
        </p:nvSpPr>
        <p:spPr>
          <a:xfrm>
            <a:off x="8165783" y="5983387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mn-MN" sz="2300" dirty="0">
                <a:solidFill>
                  <a:srgbClr val="383838"/>
                </a:solidFill>
                <a:latin typeface="PT Serif" pitchFamily="34" charset="0"/>
              </a:rPr>
              <a:t>Үр дүн</a:t>
            </a:r>
            <a:endParaRPr lang="en-US" sz="2300" dirty="0"/>
          </a:p>
        </p:txBody>
      </p:sp>
      <p:sp>
        <p:nvSpPr>
          <p:cNvPr id="34" name="Text 32"/>
          <p:cNvSpPr/>
          <p:nvPr/>
        </p:nvSpPr>
        <p:spPr>
          <a:xfrm>
            <a:off x="8165783" y="6491546"/>
            <a:ext cx="567094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mn-MN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Эмчилгээний үр дүн...</a:t>
            </a:r>
            <a:endParaRPr lang="en-US" sz="17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83638"/>
            <a:ext cx="11889581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850"/>
              </a:lnSpc>
              <a:buNone/>
            </a:pPr>
            <a:r>
              <a:rPr lang="mn-MN" sz="4000" dirty="0">
                <a:solidFill>
                  <a:srgbClr val="02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PT Serif" pitchFamily="34" charset="-122"/>
                <a:cs typeface="Arial" panose="020B0604020202020204" pitchFamily="34" charset="0"/>
              </a:rPr>
              <a:t>Дүрс оношилгоонд</a:t>
            </a:r>
            <a:r>
              <a:rPr lang="en-US" sz="4000" dirty="0">
                <a:solidFill>
                  <a:srgbClr val="02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PT Serif" pitchFamily="34" charset="-122"/>
                <a:cs typeface="Arial" panose="020B0604020202020204" pitchFamily="34" charset="0"/>
              </a:rPr>
              <a:t>: X-rays, MRIs, </a:t>
            </a:r>
            <a:r>
              <a:rPr lang="mn-MN" sz="4000" dirty="0">
                <a:solidFill>
                  <a:srgbClr val="02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PT Serif" pitchFamily="34" charset="-122"/>
                <a:cs typeface="Arial" panose="020B0604020202020204" pitchFamily="34" charset="0"/>
              </a:rPr>
              <a:t>болон...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681526"/>
            <a:ext cx="4120753" cy="25467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511760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X-rays</a:t>
            </a:r>
            <a:endParaRPr lang="en-US" sz="2300" dirty="0"/>
          </a:p>
        </p:txBody>
      </p:sp>
      <p:sp>
        <p:nvSpPr>
          <p:cNvPr id="5" name="Text 2"/>
          <p:cNvSpPr/>
          <p:nvPr/>
        </p:nvSpPr>
        <p:spPr>
          <a:xfrm>
            <a:off x="793790" y="6019919"/>
            <a:ext cx="41207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Show bone structure and fractures.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704" y="2681526"/>
            <a:ext cx="4120872" cy="25468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4704" y="5511879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MRIs</a:t>
            </a:r>
            <a:endParaRPr lang="en-US" sz="2300" dirty="0"/>
          </a:p>
        </p:txBody>
      </p:sp>
      <p:sp>
        <p:nvSpPr>
          <p:cNvPr id="8" name="Text 4"/>
          <p:cNvSpPr/>
          <p:nvPr/>
        </p:nvSpPr>
        <p:spPr>
          <a:xfrm>
            <a:off x="5254704" y="6020038"/>
            <a:ext cx="412087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Provide soft tissue detail for diagnosing conditions.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738" y="2681526"/>
            <a:ext cx="4120753" cy="25467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5511760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CT Scans</a:t>
            </a:r>
            <a:endParaRPr lang="en-US" sz="2300" dirty="0"/>
          </a:p>
        </p:txBody>
      </p:sp>
      <p:sp>
        <p:nvSpPr>
          <p:cNvPr id="11" name="Text 6"/>
          <p:cNvSpPr/>
          <p:nvPr/>
        </p:nvSpPr>
        <p:spPr>
          <a:xfrm>
            <a:off x="9715738" y="6019919"/>
            <a:ext cx="41207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Reveal intricate internal anatomy.</a:t>
            </a:r>
            <a:endParaRPr lang="en-US" sz="17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3DF7EB-4A5F-4F63-83E3-C848578CC609}"/>
              </a:ext>
            </a:extLst>
          </p:cNvPr>
          <p:cNvSpPr txBox="1"/>
          <p:nvPr/>
        </p:nvSpPr>
        <p:spPr>
          <a:xfrm>
            <a:off x="935421" y="2046348"/>
            <a:ext cx="12432709" cy="4190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mn-MN" sz="2000" b="1" dirty="0">
                <a:latin typeface="Arial" panose="020B0604020202020204" pitchFamily="34" charset="0"/>
                <a:cs typeface="Arial" panose="020B0604020202020204" pitchFamily="34" charset="0"/>
              </a:rPr>
              <a:t>Гарчиг:</a:t>
            </a:r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 Тохиолдлын онцлогийг илэрхийлсэн, товч бөгөөд сонирхол татахуйц гарчигтай байх.</a:t>
            </a:r>
          </a:p>
          <a:p>
            <a:pPr>
              <a:lnSpc>
                <a:spcPct val="150000"/>
              </a:lnSpc>
            </a:pPr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mn-MN" sz="2000" b="1" dirty="0">
                <a:latin typeface="Arial" panose="020B0604020202020204" pitchFamily="34" charset="0"/>
                <a:cs typeface="Arial" panose="020B0604020202020204" pitchFamily="34" charset="0"/>
              </a:rPr>
              <a:t>Хураангуй:</a:t>
            </a:r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 Өгүүллийн гол агуулга, үр дүн, дүгнэлтийг товчлон бичнэ.</a:t>
            </a:r>
          </a:p>
          <a:p>
            <a:pPr>
              <a:lnSpc>
                <a:spcPct val="150000"/>
              </a:lnSpc>
            </a:pPr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mn-MN" sz="2000" b="1" dirty="0">
                <a:latin typeface="Arial" panose="020B0604020202020204" pitchFamily="34" charset="0"/>
                <a:cs typeface="Arial" panose="020B0604020202020204" pitchFamily="34" charset="0"/>
              </a:rPr>
              <a:t>Түлхүүр үгс: </a:t>
            </a:r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Тохиолдлыг тодорхойлох, хайхад хялбар болгох үгсийг сонгоно.</a:t>
            </a:r>
          </a:p>
          <a:p>
            <a:pPr>
              <a:lnSpc>
                <a:spcPct val="150000"/>
              </a:lnSpc>
            </a:pPr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mn-MN" sz="2000" b="1" dirty="0">
                <a:latin typeface="Arial" panose="020B0604020202020204" pitchFamily="34" charset="0"/>
                <a:cs typeface="Arial" panose="020B0604020202020204" pitchFamily="34" charset="0"/>
              </a:rPr>
              <a:t>Оршил: </a:t>
            </a:r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Тохиолдлын ач холбогдол, өмнөх судалгаа, өөрийн тохиолдлын онцлогийг тодорхойлно.</a:t>
            </a:r>
          </a:p>
          <a:p>
            <a:pPr>
              <a:lnSpc>
                <a:spcPct val="150000"/>
              </a:lnSpc>
            </a:pPr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mn-MN" sz="2000" b="1" dirty="0">
                <a:latin typeface="Arial" panose="020B0604020202020204" pitchFamily="34" charset="0"/>
                <a:cs typeface="Arial" panose="020B0604020202020204" pitchFamily="34" charset="0"/>
              </a:rPr>
              <a:t>Тохиолдол: </a:t>
            </a:r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Өвчтөний түүх, шинж тэмдэг, оношлогоо, эмчилгээ, үр дүнгийн талаар дэлгэрэнгүй, тодорхой бичнэ.</a:t>
            </a:r>
          </a:p>
          <a:p>
            <a:pPr>
              <a:lnSpc>
                <a:spcPct val="150000"/>
              </a:lnSpc>
            </a:pPr>
            <a:r>
              <a:rPr lang="mn-MN" sz="2000" b="1" dirty="0">
                <a:latin typeface="Arial" panose="020B0604020202020204" pitchFamily="34" charset="0"/>
                <a:cs typeface="Arial" panose="020B0604020202020204" pitchFamily="34" charset="0"/>
              </a:rPr>
              <a:t>    Хэлэлцүүлэг: </a:t>
            </a:r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Тохиолдлын талаарх өөрийн дүгнэлт, тайлбар, өмнөх судалгаатай харьцуулалт хийнэ.</a:t>
            </a:r>
          </a:p>
          <a:p>
            <a:pPr>
              <a:lnSpc>
                <a:spcPct val="150000"/>
              </a:lnSpc>
            </a:pPr>
            <a:r>
              <a:rPr lang="mn-MN" sz="2000" b="1" dirty="0">
                <a:latin typeface="Arial" panose="020B0604020202020204" pitchFamily="34" charset="0"/>
                <a:cs typeface="Arial" panose="020B0604020202020204" pitchFamily="34" charset="0"/>
              </a:rPr>
              <a:t>    Дүгнэлт: </a:t>
            </a:r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Тохиолдлын гол үр дүн, сургамж, цаашдын судалгааны чиглэлийг тодорхойлно.</a:t>
            </a:r>
          </a:p>
          <a:p>
            <a:pPr>
              <a:lnSpc>
                <a:spcPct val="150000"/>
              </a:lnSpc>
            </a:pPr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mn-MN" sz="2000" b="1" dirty="0">
                <a:latin typeface="Arial" panose="020B0604020202020204" pitchFamily="34" charset="0"/>
                <a:cs typeface="Arial" panose="020B0604020202020204" pitchFamily="34" charset="0"/>
              </a:rPr>
              <a:t>Ном зүй: </a:t>
            </a:r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Ашигласан ном, судалгааны жагсаалтыг жагсаана /15-с доошгүй/</a:t>
            </a:r>
          </a:p>
        </p:txBody>
      </p:sp>
      <p:sp>
        <p:nvSpPr>
          <p:cNvPr id="4" name="Text 0">
            <a:extLst>
              <a:ext uri="{FF2B5EF4-FFF2-40B4-BE49-F238E27FC236}">
                <a16:creationId xmlns:a16="http://schemas.microsoft.com/office/drawing/2014/main" id="{A5199B3B-9B06-45FF-9913-62C2C6D2C983}"/>
              </a:ext>
            </a:extLst>
          </p:cNvPr>
          <p:cNvSpPr/>
          <p:nvPr/>
        </p:nvSpPr>
        <p:spPr>
          <a:xfrm>
            <a:off x="1271752" y="586879"/>
            <a:ext cx="11191354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mn-MN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Тохиолдлын дараалал</a:t>
            </a:r>
          </a:p>
        </p:txBody>
      </p:sp>
    </p:spTree>
    <p:extLst>
      <p:ext uri="{BB962C8B-B14F-4D97-AF65-F5344CB8AC3E}">
        <p14:creationId xmlns:p14="http://schemas.microsoft.com/office/powerpoint/2010/main" val="1572309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8558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mn-MN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Эмнэлзүйн тохиолдлыг сэтгүүлд хэвлүүлэх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643307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68022" y="2870121"/>
            <a:ext cx="327921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mn-MN" sz="2400" b="1" dirty="0"/>
              <a:t>Өгүүллийн формат</a:t>
            </a:r>
          </a:p>
        </p:txBody>
      </p:sp>
      <p:sp>
        <p:nvSpPr>
          <p:cNvPr id="6" name="Text 2"/>
          <p:cNvSpPr/>
          <p:nvPr/>
        </p:nvSpPr>
        <p:spPr>
          <a:xfrm>
            <a:off x="2268022" y="3360539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mn-MN" sz="1600" dirty="0"/>
              <a:t>Өөрийн тохиолдлын онцлогт тохирсон, </a:t>
            </a:r>
          </a:p>
          <a:p>
            <a:pPr>
              <a:lnSpc>
                <a:spcPts val="2850"/>
              </a:lnSpc>
            </a:pPr>
            <a:r>
              <a:rPr lang="mn-MN" sz="1600" dirty="0"/>
              <a:t>мэргэжлийн чиглэлийн сэтгүүлийг сонгох нь чухал. 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004191"/>
            <a:ext cx="1134070" cy="166985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268022" y="423100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mn-MN" sz="2400" b="1" dirty="0"/>
              <a:t>Шүүмж</a:t>
            </a:r>
          </a:p>
        </p:txBody>
      </p:sp>
      <p:sp>
        <p:nvSpPr>
          <p:cNvPr id="9" name="Text 4"/>
          <p:cNvSpPr/>
          <p:nvPr/>
        </p:nvSpPr>
        <p:spPr>
          <a:xfrm>
            <a:off x="2268022" y="4721423"/>
            <a:ext cx="6201064" cy="1205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mn-MN" dirty="0"/>
              <a:t>Өвчтөний зөвшөөрөл</a:t>
            </a:r>
            <a:r>
              <a:rPr lang="en-US" dirty="0"/>
              <a:t>, </a:t>
            </a:r>
            <a:r>
              <a:rPr lang="mn-MN" dirty="0"/>
              <a:t>ёс зүй</a:t>
            </a: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mn-MN" dirty="0"/>
              <a:t>Тохиолдлын тодорхойлолт</a:t>
            </a: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mn-MN" dirty="0"/>
              <a:t>Зураг, дүрслэл</a:t>
            </a:r>
            <a:endParaRPr lang="en-US" dirty="0"/>
          </a:p>
          <a:p>
            <a:pPr marL="285750" indent="-285750" algn="l">
              <a:lnSpc>
                <a:spcPts val="285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5674042"/>
            <a:ext cx="1134070" cy="166985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268022" y="5900857"/>
            <a:ext cx="343150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mn-MN" sz="2400" b="1" dirty="0"/>
              <a:t>Хэвлэлт</a:t>
            </a:r>
          </a:p>
        </p:txBody>
      </p:sp>
      <p:sp>
        <p:nvSpPr>
          <p:cNvPr id="12" name="Text 6"/>
          <p:cNvSpPr/>
          <p:nvPr/>
        </p:nvSpPr>
        <p:spPr>
          <a:xfrm>
            <a:off x="2268022" y="6391275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mn-MN" sz="1600" dirty="0"/>
              <a:t>Эмнэлзүйн тохиолдлын өгүүлэл нь дараах үндсэн хэсгүүдээс бүрдэнэ</a:t>
            </a:r>
            <a:endParaRPr lang="en-US" sz="1750" dirty="0"/>
          </a:p>
        </p:txBody>
      </p:sp>
    </p:spTree>
    <p:extLst>
      <p:ext uri="{BB962C8B-B14F-4D97-AF65-F5344CB8AC3E}">
        <p14:creationId xmlns:p14="http://schemas.microsoft.com/office/powerpoint/2010/main" val="4192012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D5D3F-6C82-6CAC-034C-58304E1CA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3180" y="3435859"/>
            <a:ext cx="9464040" cy="1481329"/>
          </a:xfrm>
        </p:spPr>
        <p:txBody>
          <a:bodyPr/>
          <a:lstStyle/>
          <a:p>
            <a:pPr marL="0" indent="0" algn="ctr">
              <a:buNone/>
            </a:pPr>
            <a:r>
              <a:rPr lang="mn-MN" sz="396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Эрүүл ирээдүйг хамтдаа бүтээе</a:t>
            </a:r>
            <a:r>
              <a:rPr lang="en-US" sz="396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8EDEA8-FA9A-6D7E-92E4-198A11A6D5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043" t="25691" b="20832"/>
          <a:stretch/>
        </p:blipFill>
        <p:spPr>
          <a:xfrm>
            <a:off x="4786313" y="1440181"/>
            <a:ext cx="4667726" cy="162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534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768218" y="807856"/>
            <a:ext cx="6521410" cy="9158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 err="1">
                <a:solidFill>
                  <a:srgbClr val="1B1B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Тохиолдлын</a:t>
            </a:r>
            <a:r>
              <a:rPr lang="en-US" sz="4450" dirty="0">
                <a:solidFill>
                  <a:srgbClr val="1B1B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</a:t>
            </a:r>
            <a:r>
              <a:rPr lang="en-US" sz="4450" dirty="0" err="1">
                <a:solidFill>
                  <a:srgbClr val="1B1B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судалгаа</a:t>
            </a:r>
            <a:endParaRPr lang="en-US" sz="44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2333296" y="2154621"/>
            <a:ext cx="9385737" cy="38888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mn-MN" sz="2800" dirty="0"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Эмчлүүлэгчийн нарийвчилсан мэдээлэл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mn-MN" sz="2800" dirty="0"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Ховор тохиолдол /өвчин/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mn-MN" sz="2800" dirty="0"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Өвчин өртөлтийн хамаарал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mn-MN" sz="2800" dirty="0"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Хяналтын бүлэггүй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mn-MN" sz="2800" dirty="0"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Эмчилгээний шинэ арга, технологи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4630400" cy="128226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56893" y="1887838"/>
            <a:ext cx="6458307" cy="673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300"/>
              </a:lnSpc>
              <a:buNone/>
            </a:pPr>
            <a:r>
              <a:rPr lang="mn-MN" sz="4200" dirty="0">
                <a:solidFill>
                  <a:srgbClr val="1B1B27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Эмнэлзүйн тохиолдол</a:t>
            </a:r>
            <a:r>
              <a:rPr lang="en-US" sz="4200" dirty="0">
                <a:solidFill>
                  <a:srgbClr val="1B1B27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vs </a:t>
            </a:r>
            <a:r>
              <a:rPr lang="mn-MN" sz="4200" dirty="0">
                <a:solidFill>
                  <a:srgbClr val="1B1B27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тохиолдлын цуврал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665" y="2978358"/>
            <a:ext cx="6521410" cy="86189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009174" y="4257352"/>
            <a:ext cx="6090642" cy="1646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Тохиолдлын болон цуврал тохиолдлууд нь хяналтын бүлэг ашиглахгүйгээр тохиолдлын дэлгэрэнгүй тайлбарыг өгдөгөөрөө ойролцоо байдаг.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0075" y="2970134"/>
            <a:ext cx="6521410" cy="861893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7210075" y="4397573"/>
            <a:ext cx="6411151" cy="29090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mn-MN" dirty="0">
                <a:latin typeface="Arial" panose="020B0604020202020204" pitchFamily="34" charset="0"/>
                <a:cs typeface="Arial" panose="020B0604020202020204" pitchFamily="34" charset="0"/>
              </a:rPr>
              <a:t>Ажиглагдсан үр болон хамаарал /Эмнэлзүйн тохиолдол/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mn-MN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Э</a:t>
            </a:r>
            <a:r>
              <a:rPr lang="en-US" dirty="0" err="1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мнэлзүйн</a:t>
            </a:r>
            <a:r>
              <a:rPr lang="en-US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үнэлгээ</a:t>
            </a:r>
            <a:r>
              <a:rPr lang="mn-MN" dirty="0">
                <a:latin typeface="Arial" panose="020B0604020202020204" pitchFamily="34" charset="0"/>
                <a:cs typeface="Arial" panose="020B0604020202020204" pitchFamily="34" charset="0"/>
              </a:rPr>
              <a:t> /Эмнэлзүйн тохиолдлын цуврал/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mn-MN" dirty="0">
              <a:solidFill>
                <a:srgbClr val="3C3939"/>
              </a:solidFill>
              <a:latin typeface="Arial" panose="020B0604020202020204" pitchFamily="34" charset="0"/>
              <a:ea typeface="Roboto" pitchFamily="34" charset="-122"/>
              <a:cs typeface="Arial" panose="020B0604020202020204" pitchFamily="34" charset="0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89" y="609600"/>
            <a:ext cx="7435811" cy="1006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3600" dirty="0">
                <a:solidFill>
                  <a:srgbClr val="1B1B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Эмнэлзүйн тохиолдлын </a:t>
            </a:r>
            <a:r>
              <a:rPr lang="en-US" sz="3600" dirty="0" err="1">
                <a:solidFill>
                  <a:srgbClr val="1B1B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судалгааны</a:t>
            </a:r>
            <a:r>
              <a:rPr lang="en-US" sz="3600" dirty="0">
                <a:solidFill>
                  <a:srgbClr val="1B1B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B1B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онцлог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514624" y="3194209"/>
            <a:ext cx="708755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>
              <a:lnSpc>
                <a:spcPts val="2850"/>
              </a:lnSpc>
              <a:buFont typeface="Arial" panose="020B0604020202020204" pitchFamily="34" charset="0"/>
              <a:buChar char="•"/>
            </a:pPr>
            <a:endParaRPr lang="mn-MN" sz="1750" dirty="0">
              <a:solidFill>
                <a:srgbClr val="3C3939"/>
              </a:solidFill>
              <a:latin typeface="Arial" panose="020B0604020202020204" pitchFamily="34" charset="0"/>
              <a:ea typeface="Roboto" pitchFamily="34" charset="-122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CDE267-E218-4C18-8C09-8FD953DD64B1}"/>
              </a:ext>
            </a:extLst>
          </p:cNvPr>
          <p:cNvSpPr txBox="1"/>
          <p:nvPr/>
        </p:nvSpPr>
        <p:spPr>
          <a:xfrm>
            <a:off x="6340494" y="2732961"/>
            <a:ext cx="5788444" cy="1703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mn-MN" sz="18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С</a:t>
            </a:r>
            <a:r>
              <a:rPr lang="en-US" sz="1800" dirty="0" err="1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өрөг</a:t>
            </a:r>
            <a:r>
              <a:rPr lang="mn-MN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эсвэл</a:t>
            </a:r>
            <a:r>
              <a:rPr lang="en-US" sz="18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ашигтай</a:t>
            </a:r>
            <a:r>
              <a:rPr lang="mn-MN" sz="18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нөлөөг илрүүлэх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mn-MN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Цаг хугацаа бага зарцуулдаг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mn-MN" sz="18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Зардал бага зардал зарцуулдаг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mn-MN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Шалтгааны үр дагаврыг тогтооход мэдрэг бус</a:t>
            </a:r>
            <a:endParaRPr lang="mn-MN" sz="1800" dirty="0">
              <a:solidFill>
                <a:srgbClr val="3C3939"/>
              </a:solidFill>
              <a:latin typeface="Arial" panose="020B0604020202020204" pitchFamily="34" charset="0"/>
              <a:ea typeface="Roboto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8BA13D0-23A2-4B18-BB26-51B71D9C4A65}"/>
              </a:ext>
            </a:extLst>
          </p:cNvPr>
          <p:cNvSpPr txBox="1"/>
          <p:nvPr/>
        </p:nvSpPr>
        <p:spPr>
          <a:xfrm>
            <a:off x="1334814" y="2900854"/>
            <a:ext cx="7273159" cy="18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Ховор тохиолдлыг бүртгэн үлдээх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Шинэ мэдээлллийг үлдээх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Арга барилыг түгээх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АУ-ны хөгжилд хувь нэмэр оруулах</a:t>
            </a:r>
          </a:p>
        </p:txBody>
      </p:sp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D614F5A9-6C29-4B72-8645-75F067C03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255F3A-2DD4-4ED3-8551-943D103FD397}"/>
              </a:ext>
            </a:extLst>
          </p:cNvPr>
          <p:cNvSpPr txBox="1"/>
          <p:nvPr/>
        </p:nvSpPr>
        <p:spPr>
          <a:xfrm>
            <a:off x="1208690" y="1020671"/>
            <a:ext cx="7315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Эмнэлзүйн тохиолдлыг бичиж баталгаажуулахын ач холбогдол</a:t>
            </a:r>
          </a:p>
        </p:txBody>
      </p:sp>
    </p:spTree>
    <p:extLst>
      <p:ext uri="{BB962C8B-B14F-4D97-AF65-F5344CB8AC3E}">
        <p14:creationId xmlns:p14="http://schemas.microsoft.com/office/powerpoint/2010/main" val="578880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112519"/>
            <a:ext cx="7556421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Outfit Extra Bold" pitchFamily="34" charset="-122"/>
                <a:cs typeface="Arial" panose="020B0604020202020204" pitchFamily="34" charset="0"/>
              </a:rPr>
              <a:t>Судалгааны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Outfit Extra Bold" pitchFamily="34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Outfit Extra Bold" pitchFamily="34" charset="-122"/>
                <a:cs typeface="Arial" panose="020B0604020202020204" pitchFamily="34" charset="0"/>
              </a:rPr>
              <a:t>аргын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Outfit Extra Bold" pitchFamily="34" charset="-122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Outfit Extra Bold" pitchFamily="34" charset="-122"/>
                <a:cs typeface="Arial" panose="020B0604020202020204" pitchFamily="34" charset="0"/>
              </a:rPr>
              <a:t>харьцуулалт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643307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68022" y="2870121"/>
            <a:ext cx="327921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Тохиолдлын</a:t>
            </a: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 </a:t>
            </a:r>
            <a:r>
              <a:rPr lang="en-US" sz="2200" b="1" dirty="0" err="1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судалгаа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2268022" y="3360539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Өвөрмөц тохиолдлуудыг судлах. Шинэ санааг төрүүлэх.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004191"/>
            <a:ext cx="1134070" cy="166985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268022" y="423100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Кохорт</a:t>
            </a: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 </a:t>
            </a:r>
            <a:r>
              <a:rPr lang="en-US" sz="2200" b="1" dirty="0" err="1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судалгаа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2268022" y="4721423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Тодорхой бүлгийг урт хугацаанд ажиглах. Шалтгааныг тодруулах.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5674042"/>
            <a:ext cx="1134070" cy="166985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268022" y="5900857"/>
            <a:ext cx="343150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Хөндлөнгийн</a:t>
            </a: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 </a:t>
            </a:r>
            <a:r>
              <a:rPr lang="en-US" sz="2200" b="1" dirty="0" err="1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судалгаа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2268022" y="6391275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Нэг цаг хугацаанд мэдээлэл цуглуулах. Тархалтыг судлах.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89" y="771346"/>
            <a:ext cx="7556421" cy="10640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000"/>
              </a:lnSpc>
              <a:buNone/>
            </a:pP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Outfit Extra Bold" pitchFamily="34" charset="-122"/>
                <a:cs typeface="Arial" panose="020B0604020202020204" pitchFamily="34" charset="0"/>
              </a:rPr>
              <a:t>Тохиолдлын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Outfit Extra Bold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Outfit Extra Bold" pitchFamily="34" charset="-122"/>
                <a:cs typeface="Arial" panose="020B0604020202020204" pitchFamily="34" charset="0"/>
              </a:rPr>
              <a:t>судалгааны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Outfit Extra Bold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Outfit Extra Bold" pitchFamily="34" charset="-122"/>
                <a:cs typeface="Arial" panose="020B0604020202020204" pitchFamily="34" charset="0"/>
              </a:rPr>
              <a:t>ач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Outfit Extra Bold" pitchFamily="34" charset="-122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Outfit Extra Bold" pitchFamily="34" charset="-122"/>
                <a:cs typeface="Arial" panose="020B0604020202020204" pitchFamily="34" charset="0"/>
              </a:rPr>
              <a:t>холбогдол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80190" y="2216944"/>
            <a:ext cx="7556421" cy="1191339"/>
          </a:xfrm>
          <a:prstGeom prst="roundRect">
            <a:avLst>
              <a:gd name="adj" fmla="val 719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sp>
      <p:sp>
        <p:nvSpPr>
          <p:cNvPr id="5" name="Text 2"/>
          <p:cNvSpPr/>
          <p:nvPr/>
        </p:nvSpPr>
        <p:spPr>
          <a:xfrm>
            <a:off x="6491883" y="2428637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Мэдлэг Хуваалцах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6491883" y="2869882"/>
            <a:ext cx="7133034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6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Туршлагаа бусадтай хуваалцаж, мэдлэгийг баяжуулна.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6280190" y="3612356"/>
            <a:ext cx="7556421" cy="1191339"/>
          </a:xfrm>
          <a:prstGeom prst="roundRect">
            <a:avLst>
              <a:gd name="adj" fmla="val 719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sp>
      <p:sp>
        <p:nvSpPr>
          <p:cNvPr id="8" name="Text 5"/>
          <p:cNvSpPr/>
          <p:nvPr/>
        </p:nvSpPr>
        <p:spPr>
          <a:xfrm>
            <a:off x="6491883" y="3824049"/>
            <a:ext cx="2833330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Сургалтын Материал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6491883" y="4265295"/>
            <a:ext cx="7133034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6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Эмч, оюутнуудад сургалтын материал болно.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6280190" y="5007769"/>
            <a:ext cx="7556421" cy="1191339"/>
          </a:xfrm>
          <a:prstGeom prst="roundRect">
            <a:avLst>
              <a:gd name="adj" fmla="val 719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sp>
      <p:sp>
        <p:nvSpPr>
          <p:cNvPr id="11" name="Text 8"/>
          <p:cNvSpPr/>
          <p:nvPr/>
        </p:nvSpPr>
        <p:spPr>
          <a:xfrm>
            <a:off x="6491883" y="5219462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Шинэ Санаа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6491883" y="5660708"/>
            <a:ext cx="7133034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6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Шинэ санаа, судалгааны үндэс суурь болно.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280190" y="6403181"/>
            <a:ext cx="7556421" cy="1191339"/>
          </a:xfrm>
          <a:prstGeom prst="roundRect">
            <a:avLst>
              <a:gd name="adj" fmla="val 719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sp>
      <p:sp>
        <p:nvSpPr>
          <p:cNvPr id="14" name="Text 11"/>
          <p:cNvSpPr/>
          <p:nvPr/>
        </p:nvSpPr>
        <p:spPr>
          <a:xfrm>
            <a:off x="6491883" y="6614874"/>
            <a:ext cx="2553176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Мэргэжлийн Өсөлт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6491883" y="7056120"/>
            <a:ext cx="7133034" cy="326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6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Ур чадварыг дээшлүүлж, хөгжихөд тусална.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B58D5D-C4B3-443F-B3F6-241825F5B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862" y="609600"/>
            <a:ext cx="11496675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624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6A91CF-0661-4513-B456-E4B78B88A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665" y="555170"/>
            <a:ext cx="10501069" cy="703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462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1011</TotalTime>
  <Words>658</Words>
  <Application>Microsoft Office PowerPoint</Application>
  <PresentationFormat>Custom</PresentationFormat>
  <Paragraphs>124</Paragraphs>
  <Slides>18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Calibri Light</vt:lpstr>
      <vt:lpstr>Calibri</vt:lpstr>
      <vt:lpstr>Outfit Extra Bold</vt:lpstr>
      <vt:lpstr>Arimo</vt:lpstr>
      <vt:lpstr>Arial</vt:lpstr>
      <vt:lpstr>DM Sans</vt:lpstr>
      <vt:lpstr>PT Serif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Administrator</cp:lastModifiedBy>
  <cp:revision>39</cp:revision>
  <dcterms:created xsi:type="dcterms:W3CDTF">2025-02-20T04:45:54Z</dcterms:created>
  <dcterms:modified xsi:type="dcterms:W3CDTF">2025-06-01T13:40:45Z</dcterms:modified>
</cp:coreProperties>
</file>