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470" r:id="rId3"/>
    <p:sldId id="261" r:id="rId4"/>
    <p:sldId id="262" r:id="rId5"/>
    <p:sldId id="263" r:id="rId6"/>
    <p:sldId id="413" r:id="rId7"/>
    <p:sldId id="414" r:id="rId8"/>
    <p:sldId id="471" r:id="rId9"/>
    <p:sldId id="473" r:id="rId10"/>
    <p:sldId id="474" r:id="rId11"/>
    <p:sldId id="475" r:id="rId12"/>
    <p:sldId id="476" r:id="rId13"/>
    <p:sldId id="385" r:id="rId14"/>
    <p:sldId id="477" r:id="rId15"/>
    <p:sldId id="410" r:id="rId16"/>
    <p:sldId id="433" r:id="rId17"/>
    <p:sldId id="411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82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982353430243407"/>
          <c:y val="3.3158456968599863E-2"/>
          <c:w val="0.85964460801094977"/>
          <c:h val="0.648977201384892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'[Chart in Microsoft PowerPoint]Sheet1'!$E$401:$G$401</c:f>
              <c:strCache>
                <c:ptCount val="3"/>
                <c:pt idx="0">
                  <c:v>Эрэгтэй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'[Chart in Microsoft PowerPoint]Sheet1'!$H$400:$J$400</c:f>
              <c:strCache>
                <c:ptCount val="3"/>
                <c:pt idx="0">
                  <c:v>C вирүст гепатит</c:v>
                </c:pt>
                <c:pt idx="1">
                  <c:v>B вирүст гепатит</c:v>
                </c:pt>
                <c:pt idx="2">
                  <c:v>BC вирүст гепатит</c:v>
                </c:pt>
              </c:strCache>
            </c:strRef>
          </c:cat>
          <c:val>
            <c:numRef>
              <c:f>'[Chart in Microsoft PowerPoint]Sheet1'!$H$401:$J$401</c:f>
              <c:numCache>
                <c:formatCode>General</c:formatCode>
                <c:ptCount val="3"/>
                <c:pt idx="0">
                  <c:v>10.7</c:v>
                </c:pt>
                <c:pt idx="1">
                  <c:v>3.3</c:v>
                </c:pt>
                <c:pt idx="2">
                  <c:v>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E94-4073-8B23-E08A71D4EBE3}"/>
            </c:ext>
          </c:extLst>
        </c:ser>
        <c:ser>
          <c:idx val="1"/>
          <c:order val="1"/>
          <c:tx>
            <c:strRef>
              <c:f>'[Chart in Microsoft PowerPoint]Sheet1'!$E$402:$G$402</c:f>
              <c:strCache>
                <c:ptCount val="3"/>
                <c:pt idx="0">
                  <c:v>Эмэгтэй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'[Chart in Microsoft PowerPoint]Sheet1'!$H$400:$J$400</c:f>
              <c:strCache>
                <c:ptCount val="3"/>
                <c:pt idx="0">
                  <c:v>C вирүст гепатит</c:v>
                </c:pt>
                <c:pt idx="1">
                  <c:v>B вирүст гепатит</c:v>
                </c:pt>
                <c:pt idx="2">
                  <c:v>BC вирүст гепатит</c:v>
                </c:pt>
              </c:strCache>
            </c:strRef>
          </c:cat>
          <c:val>
            <c:numRef>
              <c:f>'[Chart in Microsoft PowerPoint]Sheet1'!$H$402:$J$402</c:f>
              <c:numCache>
                <c:formatCode>General</c:formatCode>
                <c:ptCount val="3"/>
                <c:pt idx="0">
                  <c:v>16.899999999999999</c:v>
                </c:pt>
                <c:pt idx="1">
                  <c:v>2.2999999999999998</c:v>
                </c:pt>
                <c:pt idx="2">
                  <c:v>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E94-4073-8B23-E08A71D4EBE3}"/>
            </c:ext>
          </c:extLst>
        </c:ser>
        <c:ser>
          <c:idx val="2"/>
          <c:order val="2"/>
          <c:tx>
            <c:strRef>
              <c:f>'[Chart in Microsoft PowerPoint]Sheet1'!$E$403:$G$403</c:f>
              <c:strCache>
                <c:ptCount val="3"/>
                <c:pt idx="0">
                  <c:v>Нийт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2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'[Chart in Microsoft PowerPoint]Sheet1'!$H$400:$J$400</c:f>
              <c:strCache>
                <c:ptCount val="3"/>
                <c:pt idx="0">
                  <c:v>C вирүст гепатит</c:v>
                </c:pt>
                <c:pt idx="1">
                  <c:v>B вирүст гепатит</c:v>
                </c:pt>
                <c:pt idx="2">
                  <c:v>BC вирүст гепатит</c:v>
                </c:pt>
              </c:strCache>
            </c:strRef>
          </c:cat>
          <c:val>
            <c:numRef>
              <c:f>'[Chart in Microsoft PowerPoint]Sheet1'!$H$403:$J$403</c:f>
              <c:numCache>
                <c:formatCode>General</c:formatCode>
                <c:ptCount val="3"/>
                <c:pt idx="0">
                  <c:v>27.6</c:v>
                </c:pt>
                <c:pt idx="1">
                  <c:v>5.6</c:v>
                </c:pt>
                <c:pt idx="2">
                  <c:v>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E94-4073-8B23-E08A71D4EBE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258896024"/>
        <c:axId val="255112000"/>
      </c:barChart>
      <c:catAx>
        <c:axId val="25889602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mn-MN" sz="1800" dirty="0"/>
                  <a:t>Хүйсээр</a:t>
                </a:r>
                <a:endParaRPr lang="en-US" sz="1800" dirty="0"/>
              </a:p>
            </c:rich>
          </c:tx>
          <c:layout>
            <c:manualLayout>
              <c:xMode val="edge"/>
              <c:yMode val="edge"/>
              <c:x val="0.45138461968682614"/>
              <c:y val="0.8177068374796645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5112000"/>
        <c:crosses val="autoZero"/>
        <c:auto val="1"/>
        <c:lblAlgn val="ctr"/>
        <c:lblOffset val="100"/>
        <c:noMultiLvlLbl val="0"/>
      </c:catAx>
      <c:valAx>
        <c:axId val="2551120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mn-MN"/>
                  <a:t>Хувиар</a:t>
                </a:r>
                <a:r>
                  <a:rPr lang="en-US"/>
                  <a:t>(%)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97" b="1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8896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BA7557-AADB-4625-8BCE-BDB15B52B8E7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BC5947-ED2F-41C9-9E51-27443071D2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4893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FCFF26-0837-D2D9-7AD8-FD307E7912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71339A-C51C-68B8-572B-ED569A1954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34E58E-940D-28DE-0FCB-18DD57141A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EBAE7-6AC2-4A74-96AB-76B459B08A11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125933-9DC2-E5CC-B8EA-995D1D3658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8E5123-F35D-7D69-2D2B-E3EED65A20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16DDD-09BE-43EE-9F11-C486AEF2DD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115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3FF479-0FEE-C30D-4B11-7CB53CFD0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FAE421-6AED-8DA8-34BC-B6138A7F44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94C522-4C46-8A94-1230-EFF1C248D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EBAE7-6AC2-4A74-96AB-76B459B08A11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CB3FF8-A6DA-2D15-2537-F9DBEDA9C2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F7B9B5-3F08-950D-02B2-AA3FFB2B6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16DDD-09BE-43EE-9F11-C486AEF2DD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092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8DFB45C-ADC2-8FEA-8893-574CDE34A1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BD1F2EF-B632-7973-3D1C-3414C79D33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167044-B76C-8188-690F-0177EE1CB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EBAE7-6AC2-4A74-96AB-76B459B08A11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D62E0B-1921-6775-4296-2819D85BB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EA4F30-7AA2-CF8E-AEEA-04F43D9C0A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16DDD-09BE-43EE-9F11-C486AEF2DD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168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BBF1E0-BC54-95FF-A758-E696E07FFB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9093C6-4E82-7C83-7641-B1D8C5C1F8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FF9F6B-F888-DCCB-E91B-D11182BB7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EBAE7-6AC2-4A74-96AB-76B459B08A11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862A84-B9BE-90EF-C3EF-3451654ABF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8ECA5B-6655-D6DE-F6A4-CFBABA13E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16DDD-09BE-43EE-9F11-C486AEF2DD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816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383370-C34A-9172-523D-B1AD266B19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F10B63-224A-9FFA-F7CC-77026CEE7C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BB2883-BE41-B930-D627-D7B887147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EBAE7-6AC2-4A74-96AB-76B459B08A11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458408-924E-6106-8E44-A2ED18314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163FC9-3936-94E3-9A85-8C5CD0F45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16DDD-09BE-43EE-9F11-C486AEF2DD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380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935BA-0D02-A91D-4D92-246514D1FD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07BDF7-BEB6-D440-CD23-6DC6710854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E7B12B-CFF7-1F8C-6287-16C0570D72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2508AB-5F79-ED4D-73C8-35FB893A10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EBAE7-6AC2-4A74-96AB-76B459B08A11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DA2EA4-4313-51A5-C494-2B1C96CFC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314644-CFA2-3AB5-0C29-875DD5F052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16DDD-09BE-43EE-9F11-C486AEF2DD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567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6025E5-645D-A21C-CDCD-7102959538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01EEBF-F918-D7A2-24AF-79F0EAEDC7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9A9027-E744-12B4-5BD3-4744D80D62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671BB53-D301-00EF-AF29-C20FCBC3E4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C49A84-E810-1C29-6256-1259F0170F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EB25E5F-5BF7-C8FE-C6AC-2EA7A3205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EBAE7-6AC2-4A74-96AB-76B459B08A11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5A9CC95-4641-6236-C8F3-3F17BFF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0B09B23-DE92-8386-F949-8066A6FFB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16DDD-09BE-43EE-9F11-C486AEF2DD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598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1856D9-56A3-0060-28F0-A87EA0362B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449A8B-A78A-180A-07CB-BF642B7D42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EBAE7-6AC2-4A74-96AB-76B459B08A11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A37F9A-9B00-ED2C-CD69-5E8705C6AA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F6F9A0-5A66-AA4F-5B97-2200E90DA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16DDD-09BE-43EE-9F11-C486AEF2DD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030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C48DE30-81F6-9896-0910-E73D244FE3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EBAE7-6AC2-4A74-96AB-76B459B08A11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3840BD3-EEEF-EE6D-962A-8B3D6A281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CF1AFE-C56F-CFD1-7804-BDD4B7813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16DDD-09BE-43EE-9F11-C486AEF2DD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930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AE135-8101-D2A8-DF33-8DA265CC3D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61584A-6E52-7BB9-3358-AD472B1388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182048-2DC5-A361-2802-259ED63A34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B0AA67-A1E7-1440-4852-5C0E44D42C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EBAE7-6AC2-4A74-96AB-76B459B08A11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EB793E-9F3C-29B4-1635-D3FEE8B276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2018E9-4445-486C-0CFD-A960DAFCC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16DDD-09BE-43EE-9F11-C486AEF2DD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720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0B303A-3ACF-AB91-8797-7FB6F03E36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89B0E7E-83F0-132B-82EE-97F32F0F2F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CE7FBB-EBDC-5EB8-2454-572954194A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7267DB-CECC-0A78-079F-0BCA71878D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EBAE7-6AC2-4A74-96AB-76B459B08A11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ADEF14-5F55-D92F-2011-AEC4E7665F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474767-E05B-C029-9403-F11A9C903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16DDD-09BE-43EE-9F11-C486AEF2DD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094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6AE3CFA-92F9-A4AE-32F9-359288866A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91383A-E80A-6AD3-8279-BD7A6C3F08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DA1CB1-2E5C-94AB-1257-53E4C6812F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9EBAE7-6AC2-4A74-96AB-76B459B08A11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AAB062-C713-5F26-9D53-94848E1845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CB27CE-3709-69D9-3DBD-71B0AB3A24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F16DDD-09BE-43EE-9F11-C486AEF2DD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76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ECE900-58B3-EC82-DC66-E5653E5FA4A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mn-MN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Эмнэлзүйн судалгааны </a:t>
            </a:r>
            <a:br>
              <a:rPr lang="mn-MN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mn-MN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загвар ба арга</a:t>
            </a:r>
            <a:endParaRPr lang="en-US" sz="8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BE893E-AE5D-5493-02C0-102E107CA5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67273" y="5472114"/>
            <a:ext cx="6910387" cy="739774"/>
          </a:xfrm>
        </p:spPr>
        <p:txBody>
          <a:bodyPr>
            <a:normAutofit fontScale="92500" lnSpcReduction="20000"/>
          </a:bodyPr>
          <a:lstStyle/>
          <a:p>
            <a:pPr algn="r"/>
            <a:r>
              <a:rPr lang="en-US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АШУҮИС</a:t>
            </a:r>
            <a:r>
              <a:rPr lang="mn-MN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, </a:t>
            </a:r>
            <a:r>
              <a:rPr lang="en-US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ЭС</a:t>
            </a:r>
            <a:r>
              <a:rPr lang="mn-MN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, </a:t>
            </a:r>
            <a:r>
              <a:rPr lang="en-US" dirty="0">
                <a:effectLst/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ЭМСТ-</a:t>
            </a:r>
            <a:r>
              <a:rPr lang="mn-MN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ийн багш</a:t>
            </a:r>
          </a:p>
          <a:p>
            <a:pPr algn="r"/>
            <a:r>
              <a:rPr lang="mn-MN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И.Алтантуяа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MD</a:t>
            </a:r>
            <a:r>
              <a:rPr lang="mn-MN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.,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SD</a:t>
            </a:r>
            <a:r>
              <a:rPr lang="mn-MN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PhD </a:t>
            </a:r>
            <a:r>
              <a:rPr lang="en-US" dirty="0">
                <a:effectLst/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 </a:t>
            </a:r>
            <a:endParaRPr lang="en-US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DCFEF50-8016-2851-BDC3-59BECFF1537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3043" t="25691" b="20832"/>
          <a:stretch/>
        </p:blipFill>
        <p:spPr>
          <a:xfrm>
            <a:off x="9015413" y="0"/>
            <a:ext cx="3176586" cy="1122363"/>
          </a:xfrm>
          <a:prstGeom prst="rect">
            <a:avLst/>
          </a:prstGeom>
        </p:spPr>
      </p:pic>
      <p:sp>
        <p:nvSpPr>
          <p:cNvPr id="5" name="Subtitle 2">
            <a:extLst>
              <a:ext uri="{FF2B5EF4-FFF2-40B4-BE49-F238E27FC236}">
                <a16:creationId xmlns:a16="http://schemas.microsoft.com/office/drawing/2014/main" id="{843D2438-5F70-ED06-915C-58F596BE4482}"/>
              </a:ext>
            </a:extLst>
          </p:cNvPr>
          <p:cNvSpPr txBox="1">
            <a:spLocks/>
          </p:cNvSpPr>
          <p:nvPr/>
        </p:nvSpPr>
        <p:spPr>
          <a:xfrm>
            <a:off x="4867274" y="4100513"/>
            <a:ext cx="6910387" cy="531813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mn-MN" dirty="0"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 *Дундговь аймгийн эмч, эмнэлгийн мэргэжилтнүүдэд зориулагдсан</a:t>
            </a:r>
            <a:endParaRPr lang="en-US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87132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471E49-2827-4B90-8211-BCA405B2DD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n-MN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Нэг агшны судалгаа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4AB2A9-6B34-4C38-BE6D-B87B914929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mn-MN" dirty="0">
                <a:latin typeface="Arial" panose="020B0604020202020204" pitchFamily="34" charset="0"/>
                <a:cs typeface="Arial" panose="020B0604020202020204" pitchFamily="34" charset="0"/>
              </a:rPr>
              <a:t>Тодорхой хүн амыг хамруулах</a:t>
            </a:r>
          </a:p>
          <a:p>
            <a:r>
              <a:rPr lang="mn-MN" dirty="0">
                <a:latin typeface="Arial" panose="020B0604020202020204" pitchFamily="34" charset="0"/>
                <a:cs typeface="Arial" panose="020B0604020202020204" pitchFamily="34" charset="0"/>
              </a:rPr>
              <a:t>Нэгэн зэрэг үнэлгээ өгөх</a:t>
            </a:r>
          </a:p>
          <a:p>
            <a:r>
              <a:rPr lang="mn-MN" dirty="0">
                <a:latin typeface="Arial" panose="020B0604020202020204" pitchFamily="34" charset="0"/>
                <a:cs typeface="Arial" panose="020B0604020202020204" pitchFamily="34" charset="0"/>
              </a:rPr>
              <a:t>Эрүүл мэндийн асуудалд тархалтын үнэлгээ өгөх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6AC7C2E-0138-4CCA-AB79-30E819BA6B0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3043" t="25691" b="20832"/>
          <a:stretch/>
        </p:blipFill>
        <p:spPr>
          <a:xfrm>
            <a:off x="9015413" y="0"/>
            <a:ext cx="3176586" cy="1122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32977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471E49-2827-4B90-8211-BCA405B2DD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n-MN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Нэг агшны судалгаа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4AB2A9-6B34-4C38-BE6D-B87B914929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mn-MN" dirty="0">
                <a:latin typeface="Arial" panose="020B0604020202020204" pitchFamily="34" charset="0"/>
                <a:cs typeface="Arial" panose="020B0604020202020204" pitchFamily="34" charset="0"/>
              </a:rPr>
              <a:t>Зөвхөн өвчний тархалтыг хэмжинэ</a:t>
            </a:r>
          </a:p>
          <a:p>
            <a:r>
              <a:rPr lang="mn-MN" dirty="0">
                <a:latin typeface="Arial" panose="020B0604020202020204" pitchFamily="34" charset="0"/>
                <a:cs typeface="Arial" panose="020B0604020202020204" pitchFamily="34" charset="0"/>
              </a:rPr>
              <a:t>Өвчлөл ба өртөлтийн хоорондох холбоог судлана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6AC7C2E-0138-4CCA-AB79-30E819BA6B0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3043" t="25691" b="20832"/>
          <a:stretch/>
        </p:blipFill>
        <p:spPr>
          <a:xfrm>
            <a:off x="9015413" y="0"/>
            <a:ext cx="3176586" cy="1122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2075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471E49-2827-4B90-8211-BCA405B2DD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n-MN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Нэг агшны судалгааны давуу тал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4AB2A9-6B34-4C38-BE6D-B87B914929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mn-MN" dirty="0">
                <a:latin typeface="Arial" panose="020B0604020202020204" pitchFamily="34" charset="0"/>
                <a:cs typeface="Arial" panose="020B0604020202020204" pitchFamily="34" charset="0"/>
              </a:rPr>
              <a:t>Бага хугацаа зарцуулна</a:t>
            </a:r>
          </a:p>
          <a:p>
            <a:r>
              <a:rPr lang="mn-MN" dirty="0">
                <a:latin typeface="Arial" panose="020B0604020202020204" pitchFamily="34" charset="0"/>
                <a:cs typeface="Arial" panose="020B0604020202020204" pitchFamily="34" charset="0"/>
              </a:rPr>
              <a:t>Өвчний түвшинг тодорхойлно</a:t>
            </a:r>
          </a:p>
          <a:p>
            <a:r>
              <a:rPr lang="mn-MN" dirty="0">
                <a:latin typeface="Arial" panose="020B0604020202020204" pitchFamily="34" charset="0"/>
                <a:cs typeface="Arial" panose="020B0604020202020204" pitchFamily="34" charset="0"/>
              </a:rPr>
              <a:t>Судалгаанд хамрагдсан түүвэр нь эх олонлогийг төлөөлнө</a:t>
            </a:r>
          </a:p>
          <a:p>
            <a:r>
              <a:rPr lang="mn-MN" dirty="0">
                <a:latin typeface="Arial" panose="020B0604020202020204" pitchFamily="34" charset="0"/>
                <a:cs typeface="Arial" panose="020B0604020202020204" pitchFamily="34" charset="0"/>
              </a:rPr>
              <a:t>Судалгааны мэдээ баримтыг бий болгоно</a:t>
            </a:r>
          </a:p>
          <a:p>
            <a:r>
              <a:rPr lang="mn-MN" dirty="0">
                <a:latin typeface="Arial" panose="020B0604020202020204" pitchFamily="34" charset="0"/>
                <a:cs typeface="Arial" panose="020B0604020202020204" pitchFamily="34" charset="0"/>
              </a:rPr>
              <a:t>Дараагийн таамаглал үүсгэнэ</a:t>
            </a:r>
          </a:p>
          <a:p>
            <a:r>
              <a:rPr lang="mn-MN" dirty="0">
                <a:latin typeface="Arial" panose="020B0604020202020204" pitchFamily="34" charset="0"/>
                <a:cs typeface="Arial" panose="020B0604020202020204" pitchFamily="34" charset="0"/>
              </a:rPr>
              <a:t>Мэдээллийг нь Когорт, Тохиолдол хяналтын судалгаанд ашиглана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6AC7C2E-0138-4CCA-AB79-30E819BA6B0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3043" t="25691" b="20832"/>
          <a:stretch/>
        </p:blipFill>
        <p:spPr>
          <a:xfrm>
            <a:off x="9015413" y="0"/>
            <a:ext cx="3176586" cy="1122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00243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1560" y="1731818"/>
            <a:ext cx="10149840" cy="2885902"/>
          </a:xfrm>
        </p:spPr>
        <p:txBody>
          <a:bodyPr>
            <a:normAutofit fontScale="90000"/>
          </a:bodyPr>
          <a:lstStyle/>
          <a:p>
            <a:pPr lvl="0">
              <a:lnSpc>
                <a:spcPct val="150000"/>
              </a:lnSpc>
            </a:pPr>
            <a:br>
              <a:rPr lang="mn-MN" sz="3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mn-MN" sz="3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Чихрийн шижинтэй хүмүүст вирүст хепатитийг илрүүлэн, элэгний үйл ажиллагааны өөрчлөлтийг илрүүлсэн дүн</a:t>
            </a:r>
            <a:br>
              <a:rPr lang="mn-MN" sz="3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17082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752600" y="2841568"/>
          <a:ext cx="8303009" cy="2781992"/>
        </p:xfrm>
        <a:graphic>
          <a:graphicData uri="http://schemas.openxmlformats.org/drawingml/2006/table">
            <a:tbl>
              <a:tblPr firstRow="1" firstCol="1" bandRow="1"/>
              <a:tblGrid>
                <a:gridCol w="36951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409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669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8075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mn-MN" sz="20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Өлөн үеийн глюкоз </a:t>
                      </a:r>
                      <a:r>
                        <a:rPr lang="en-US" sz="20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mn-MN" sz="20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ммоль/л</a:t>
                      </a:r>
                      <a:r>
                        <a:rPr lang="en-US" sz="20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775" marR="5777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11.7±3.8</a:t>
                      </a:r>
                      <a:endParaRPr lang="en-US" sz="2000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775" marR="5777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mn-MN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6.5-27.9</a:t>
                      </a:r>
                      <a:r>
                        <a:rPr lang="mn-MN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099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mn-MN" sz="20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Холестерол </a:t>
                      </a:r>
                      <a:r>
                        <a:rPr lang="en-US" sz="20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mn-MN" sz="20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ммоль/л</a:t>
                      </a:r>
                      <a:r>
                        <a:rPr lang="en-US" sz="20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775" marR="5777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4.9±1.07</a:t>
                      </a:r>
                      <a:endParaRPr lang="en-US" sz="2000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775" marR="5777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(1.75-8.06)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836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mn-MN" sz="20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ИНЛП </a:t>
                      </a:r>
                      <a:r>
                        <a:rPr lang="en-US" sz="20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mn-MN" sz="20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ммоль/л</a:t>
                      </a:r>
                      <a:r>
                        <a:rPr lang="en-US" sz="20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775" marR="5777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1.36±6.41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775" marR="5777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(0.38-8.44)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836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mn-MN" sz="20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БНЛП</a:t>
                      </a:r>
                      <a:r>
                        <a:rPr lang="mn-MN" sz="2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mn-MN" sz="20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ммоль/л</a:t>
                      </a:r>
                      <a:r>
                        <a:rPr lang="en-US" sz="20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775" marR="5777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2.12±0.64</a:t>
                      </a:r>
                      <a:endParaRPr lang="en-US" sz="2000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775" marR="5777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(0.64-4.27)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351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mn-MN" sz="20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Триглицерид</a:t>
                      </a:r>
                      <a:r>
                        <a:rPr lang="mn-MN" sz="2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mn-MN" sz="20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ммоль/л</a:t>
                      </a:r>
                      <a:r>
                        <a:rPr lang="en-US" sz="20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775" marR="5777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2.02±1.52</a:t>
                      </a:r>
                      <a:endParaRPr lang="en-US" sz="2000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775" marR="5777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(0.93-14.8)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783077" y="1783080"/>
          <a:ext cx="8295492" cy="869962"/>
        </p:xfrm>
        <a:graphic>
          <a:graphicData uri="http://schemas.openxmlformats.org/drawingml/2006/table">
            <a:tbl>
              <a:tblPr firstRow="1" firstCol="1" bandRow="1"/>
              <a:tblGrid>
                <a:gridCol w="35230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500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15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09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1621"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mn-MN" sz="2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Үзүүлэлтүүд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775" marR="5777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mn-MN" sz="2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Нийт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775" marR="5777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mn-MN" sz="2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Дээд доод хязгаар</a:t>
                      </a:r>
                      <a:endParaRPr lang="en-US" sz="2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775" marR="5777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775" marR="5777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705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mn-MN" sz="2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Дундаж±СХ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775" marR="5777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775" marR="5777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49382" y="360219"/>
            <a:ext cx="11485418" cy="1468582"/>
          </a:xfrm>
        </p:spPr>
        <p:txBody>
          <a:bodyPr>
            <a:normAutofit/>
          </a:bodyPr>
          <a:lstStyle/>
          <a:p>
            <a:pPr indent="457200">
              <a:spcAft>
                <a:spcPts val="0"/>
              </a:spcAft>
            </a:pPr>
            <a:r>
              <a:rPr lang="mn-MN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ЧШ-тэй хүмүүсийн бодисын солилцооны зарим үзүүлэлтүүд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70511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752600" y="2841568"/>
          <a:ext cx="8303009" cy="2781992"/>
        </p:xfrm>
        <a:graphic>
          <a:graphicData uri="http://schemas.openxmlformats.org/drawingml/2006/table">
            <a:tbl>
              <a:tblPr firstRow="1" firstCol="1" bandRow="1"/>
              <a:tblGrid>
                <a:gridCol w="36951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409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669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8075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mn-MN" sz="20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Өлөн үеийн глюкоз </a:t>
                      </a:r>
                      <a:r>
                        <a:rPr lang="en-US" sz="20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mn-MN" sz="20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ммоль/л</a:t>
                      </a:r>
                      <a:r>
                        <a:rPr lang="en-US" sz="20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775" marR="5777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11.7±3.8</a:t>
                      </a:r>
                      <a:endParaRPr lang="en-US" sz="2000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775" marR="5777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mn-MN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6.5-27.9</a:t>
                      </a:r>
                      <a:r>
                        <a:rPr lang="mn-MN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099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mn-MN" sz="20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Холестерол </a:t>
                      </a:r>
                      <a:r>
                        <a:rPr lang="en-US" sz="20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mn-MN" sz="20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ммоль/л</a:t>
                      </a:r>
                      <a:r>
                        <a:rPr lang="en-US" sz="20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775" marR="5777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4.9±1.07</a:t>
                      </a:r>
                      <a:endParaRPr lang="en-US" sz="2000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775" marR="5777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(1.75-8.06)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836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mn-MN" sz="20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ИНЛП </a:t>
                      </a:r>
                      <a:r>
                        <a:rPr lang="en-US" sz="20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mn-MN" sz="20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ммоль/л</a:t>
                      </a:r>
                      <a:r>
                        <a:rPr lang="en-US" sz="20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775" marR="5777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1.36±6.41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775" marR="5777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(0.38-8.44)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836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mn-MN" sz="20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БНЛП</a:t>
                      </a:r>
                      <a:r>
                        <a:rPr lang="mn-MN" sz="2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mn-MN" sz="20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ммоль/л</a:t>
                      </a:r>
                      <a:r>
                        <a:rPr lang="en-US" sz="20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775" marR="5777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2.12±0.64</a:t>
                      </a:r>
                      <a:endParaRPr lang="en-US" sz="2000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775" marR="5777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(0.64-4.27)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351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mn-MN" sz="20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Триглицерид</a:t>
                      </a:r>
                      <a:r>
                        <a:rPr lang="mn-MN" sz="2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mn-MN" sz="20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ммоль/л</a:t>
                      </a:r>
                      <a:r>
                        <a:rPr lang="en-US" sz="20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775" marR="5777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2.02±1.52</a:t>
                      </a:r>
                      <a:endParaRPr lang="en-US" sz="2000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775" marR="5777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(0.93-14.8)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783077" y="1783080"/>
          <a:ext cx="8295492" cy="869962"/>
        </p:xfrm>
        <a:graphic>
          <a:graphicData uri="http://schemas.openxmlformats.org/drawingml/2006/table">
            <a:tbl>
              <a:tblPr firstRow="1" firstCol="1" bandRow="1"/>
              <a:tblGrid>
                <a:gridCol w="35230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500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15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09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1621"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mn-MN" sz="2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Үзүүлэлтүүд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775" marR="5777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mn-MN" sz="2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Нийт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775" marR="5777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mn-MN" sz="2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Дээд доод хязгаар</a:t>
                      </a:r>
                      <a:endParaRPr lang="en-US" sz="2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775" marR="5777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775" marR="5777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705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mn-MN" sz="2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Дундаж±СХ</a:t>
                      </a: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775" marR="5777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775" marR="5777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49382" y="360219"/>
            <a:ext cx="11485418" cy="1468582"/>
          </a:xfrm>
        </p:spPr>
        <p:txBody>
          <a:bodyPr>
            <a:normAutofit/>
          </a:bodyPr>
          <a:lstStyle/>
          <a:p>
            <a:pPr indent="457200">
              <a:spcAft>
                <a:spcPts val="0"/>
              </a:spcAft>
            </a:pPr>
            <a:r>
              <a:rPr lang="mn-MN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ЧШ-тэй хүмүүсийн бодисын солилцооны зарим үзүүлэлтүүд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2475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n-MN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ЧШ-тэй хүмүүсийн дундах элэгний B, С вирүсийн тархалт 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mn-MN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Хүйсээр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dirty="0"/>
          </a:p>
        </p:txBody>
      </p:sp>
      <p:graphicFrame>
        <p:nvGraphicFramePr>
          <p:cNvPr id="6" name="Chart 5"/>
          <p:cNvGraphicFramePr/>
          <p:nvPr/>
        </p:nvGraphicFramePr>
        <p:xfrm>
          <a:off x="1378039" y="1883492"/>
          <a:ext cx="9272789" cy="42468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445154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0D5D3F-6C82-6CAC-034C-58304E1CA2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74619"/>
            <a:ext cx="10515600" cy="1645921"/>
          </a:xfrm>
        </p:spPr>
        <p:txBody>
          <a:bodyPr/>
          <a:lstStyle/>
          <a:p>
            <a:pPr marL="0" indent="0" algn="ctr">
              <a:buNone/>
            </a:pPr>
            <a:r>
              <a:rPr lang="mn-MN" sz="4400" dirty="0">
                <a:latin typeface="Arial" panose="020B0604020202020204" pitchFamily="34" charset="0"/>
                <a:cs typeface="Arial" panose="020B0604020202020204" pitchFamily="34" charset="0"/>
              </a:rPr>
              <a:t>Эрүүл ирээдүйг хамтдаа бүтээе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C8EDEA8-FA9A-6D7E-92E4-198A11A6D5E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3043" t="25691" b="20832"/>
          <a:stretch/>
        </p:blipFill>
        <p:spPr>
          <a:xfrm>
            <a:off x="3286125" y="457200"/>
            <a:ext cx="5186363" cy="1800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95341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5AA80F-41FC-642C-0E58-DFB61C6462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n-MN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Эмнэлзүйн судалгааны </a:t>
            </a:r>
            <a:br>
              <a:rPr lang="mn-MN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mn-MN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хэрэглээ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DE8FF3-794A-B673-0946-3CC5F15D45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55813"/>
            <a:ext cx="10515600" cy="4121150"/>
          </a:xfrm>
        </p:spPr>
        <p:txBody>
          <a:bodyPr/>
          <a:lstStyle/>
          <a:p>
            <a:r>
              <a:rPr lang="mn-MN" dirty="0">
                <a:latin typeface="Arial" panose="020B0604020202020204" pitchFamily="34" charset="0"/>
                <a:cs typeface="Arial" panose="020B0604020202020204" pitchFamily="34" charset="0"/>
              </a:rPr>
              <a:t>Эрүүл мэндийн асуудлыг хянах, урьдчилан сэргийлэх</a:t>
            </a:r>
          </a:p>
          <a:p>
            <a:r>
              <a:rPr lang="mn-MN" dirty="0">
                <a:latin typeface="Arial" panose="020B0604020202020204" pitchFamily="34" charset="0"/>
                <a:cs typeface="Arial" panose="020B0604020202020204" pitchFamily="34" charset="0"/>
              </a:rPr>
              <a:t>Асуудалд үндэслэлтэй хандах</a:t>
            </a:r>
          </a:p>
          <a:p>
            <a:r>
              <a:rPr lang="mn-MN" dirty="0">
                <a:latin typeface="Arial" panose="020B0604020202020204" pitchFamily="34" charset="0"/>
                <a:cs typeface="Arial" panose="020B0604020202020204" pitchFamily="34" charset="0"/>
              </a:rPr>
              <a:t>Эрүүл мэндийн бодлого боловсруулах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7DA2814-9046-A79F-8956-D7B74187343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3043" t="25691" b="20832"/>
          <a:stretch/>
        </p:blipFill>
        <p:spPr>
          <a:xfrm>
            <a:off x="9015413" y="0"/>
            <a:ext cx="3176586" cy="1122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0598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490EE4-8C37-45AD-AB9D-E58AF6A30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9808" y="365127"/>
            <a:ext cx="9289542" cy="974577"/>
          </a:xfrm>
        </p:spPr>
        <p:txBody>
          <a:bodyPr>
            <a:normAutofit/>
          </a:bodyPr>
          <a:lstStyle/>
          <a:p>
            <a:pPr marL="0" indent="0" algn="l">
              <a:lnSpc>
                <a:spcPts val="5500"/>
              </a:lnSpc>
              <a:buNone/>
            </a:pP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Red Hat Text" pitchFamily="34" charset="-122"/>
                <a:cs typeface="Arial" panose="020B0604020202020204" pitchFamily="34" charset="0"/>
              </a:rPr>
              <a:t>Эмнэлзүйн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Red Hat Text" pitchFamily="34" charset="-122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Red Hat Text" pitchFamily="34" charset="-122"/>
                <a:cs typeface="Arial" panose="020B0604020202020204" pitchFamily="34" charset="0"/>
              </a:rPr>
              <a:t>судалгааны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Red Hat Text" pitchFamily="34" charset="-122"/>
                <a:cs typeface="Arial" panose="020B0604020202020204" pitchFamily="34" charset="0"/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Red Hat Text" pitchFamily="34" charset="-122"/>
                <a:cs typeface="Arial" panose="020B0604020202020204" pitchFamily="34" charset="0"/>
              </a:rPr>
              <a:t>зорилго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74442B-5D17-4899-9445-B4C3F6BE92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9808" y="1875453"/>
            <a:ext cx="10222992" cy="3588087"/>
          </a:xfrm>
        </p:spPr>
        <p:txBody>
          <a:bodyPr>
            <a:normAutofit/>
          </a:bodyPr>
          <a:lstStyle/>
          <a:p>
            <a:r>
              <a:rPr lang="en-US" sz="2800" dirty="0" err="1">
                <a:latin typeface="Arial" panose="020B0604020202020204" pitchFamily="34" charset="0"/>
                <a:ea typeface="Red Hat Text" pitchFamily="34" charset="-122"/>
                <a:cs typeface="Arial" panose="020B0604020202020204" pitchFamily="34" charset="0"/>
              </a:rPr>
              <a:t>Эмчилгээний</a:t>
            </a:r>
            <a:r>
              <a:rPr lang="en-US" sz="2800" dirty="0">
                <a:latin typeface="Arial" panose="020B0604020202020204" pitchFamily="34" charset="0"/>
                <a:ea typeface="Red Hat Text" pitchFamily="34" charset="-122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Red Hat Text" pitchFamily="34" charset="-122"/>
                <a:cs typeface="Arial" panose="020B0604020202020204" pitchFamily="34" charset="0"/>
              </a:rPr>
              <a:t>үр</a:t>
            </a:r>
            <a:r>
              <a:rPr lang="en-US" sz="2800" dirty="0">
                <a:latin typeface="Arial" panose="020B0604020202020204" pitchFamily="34" charset="0"/>
                <a:ea typeface="Red Hat Text" pitchFamily="34" charset="-122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Red Hat Text" pitchFamily="34" charset="-122"/>
                <a:cs typeface="Arial" panose="020B0604020202020204" pitchFamily="34" charset="0"/>
              </a:rPr>
              <a:t>нөлөөг</a:t>
            </a:r>
            <a:r>
              <a:rPr lang="en-US" sz="2800" dirty="0">
                <a:latin typeface="Arial" panose="020B0604020202020204" pitchFamily="34" charset="0"/>
                <a:ea typeface="Red Hat Text" pitchFamily="34" charset="-122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Red Hat Text" pitchFamily="34" charset="-122"/>
                <a:cs typeface="Arial" panose="020B0604020202020204" pitchFamily="34" charset="0"/>
              </a:rPr>
              <a:t>үнэлэх</a:t>
            </a:r>
            <a:endParaRPr lang="mn-MN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err="1">
                <a:latin typeface="Arial" panose="020B0604020202020204" pitchFamily="34" charset="0"/>
                <a:ea typeface="Red Hat Text" pitchFamily="34" charset="-122"/>
                <a:cs typeface="Arial" panose="020B0604020202020204" pitchFamily="34" charset="0"/>
              </a:rPr>
              <a:t>Өвчлөлийн</a:t>
            </a:r>
            <a:r>
              <a:rPr lang="en-US" sz="2800" dirty="0">
                <a:latin typeface="Arial" panose="020B0604020202020204" pitchFamily="34" charset="0"/>
                <a:ea typeface="Red Hat Text" pitchFamily="34" charset="-122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Red Hat Text" pitchFamily="34" charset="-122"/>
                <a:cs typeface="Arial" panose="020B0604020202020204" pitchFamily="34" charset="0"/>
              </a:rPr>
              <a:t>эрсдэлийг</a:t>
            </a:r>
            <a:r>
              <a:rPr lang="en-US" sz="2800" dirty="0">
                <a:latin typeface="Arial" panose="020B0604020202020204" pitchFamily="34" charset="0"/>
                <a:ea typeface="Red Hat Text" pitchFamily="34" charset="-122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Red Hat Text" pitchFamily="34" charset="-122"/>
                <a:cs typeface="Arial" panose="020B0604020202020204" pitchFamily="34" charset="0"/>
              </a:rPr>
              <a:t>тодорхойлох</a:t>
            </a:r>
            <a:endParaRPr lang="mn-MN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err="1">
                <a:latin typeface="Arial" panose="020B0604020202020204" pitchFamily="34" charset="0"/>
                <a:ea typeface="Red Hat Text" pitchFamily="34" charset="-122"/>
                <a:cs typeface="Arial" panose="020B0604020202020204" pitchFamily="34" charset="0"/>
              </a:rPr>
              <a:t>Оношилгоо</a:t>
            </a:r>
            <a:r>
              <a:rPr lang="en-US" sz="2800" dirty="0">
                <a:latin typeface="Arial" panose="020B0604020202020204" pitchFamily="34" charset="0"/>
                <a:ea typeface="Red Hat Text" pitchFamily="34" charset="-122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ea typeface="Red Hat Text" pitchFamily="34" charset="-122"/>
                <a:cs typeface="Arial" panose="020B0604020202020204" pitchFamily="34" charset="0"/>
              </a:rPr>
              <a:t>урьдчилан</a:t>
            </a:r>
            <a:r>
              <a:rPr lang="en-US" sz="2800" dirty="0">
                <a:latin typeface="Arial" panose="020B0604020202020204" pitchFamily="34" charset="0"/>
                <a:ea typeface="Red Hat Text" pitchFamily="34" charset="-122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Red Hat Text" pitchFamily="34" charset="-122"/>
                <a:cs typeface="Arial" panose="020B0604020202020204" pitchFamily="34" charset="0"/>
              </a:rPr>
              <a:t>сэргийлэлт</a:t>
            </a:r>
            <a:r>
              <a:rPr lang="en-US" sz="2800" dirty="0">
                <a:latin typeface="Arial" panose="020B0604020202020204" pitchFamily="34" charset="0"/>
                <a:ea typeface="Red Hat Text" pitchFamily="34" charset="-122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ea typeface="Red Hat Text" pitchFamily="34" charset="-122"/>
                <a:cs typeface="Arial" panose="020B0604020202020204" pitchFamily="34" charset="0"/>
              </a:rPr>
              <a:t>судлах</a:t>
            </a:r>
            <a:endParaRPr lang="en-US" sz="2800" dirty="0">
              <a:latin typeface="Arial" panose="020B0604020202020204" pitchFamily="34" charset="0"/>
              <a:ea typeface="Red Hat Text" pitchFamily="34" charset="-122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1D7740D-AFF8-47C2-916F-A63944A7B18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3043" t="25691" b="20832"/>
          <a:stretch/>
        </p:blipFill>
        <p:spPr>
          <a:xfrm>
            <a:off x="9015413" y="0"/>
            <a:ext cx="3176586" cy="1122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31537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9EF92-8CCC-4967-A494-182013C964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7848600" cy="1325563"/>
          </a:xfrm>
        </p:spPr>
        <p:txBody>
          <a:bodyPr>
            <a:normAutofit/>
          </a:bodyPr>
          <a:lstStyle/>
          <a:p>
            <a:r>
              <a:rPr lang="mn-MN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Судалгааны загварын ангилал</a:t>
            </a:r>
            <a:endParaRPr lang="en-US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CFE2F52-1D68-4F60-B6C2-5C451AAE1C8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3043" t="25691" b="20832"/>
          <a:stretch/>
        </p:blipFill>
        <p:spPr>
          <a:xfrm>
            <a:off x="9015413" y="0"/>
            <a:ext cx="3176586" cy="112236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56EEE05-41F8-08BB-D5DA-D6E156C762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1560" y="1690688"/>
            <a:ext cx="10302239" cy="4802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07220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C27DD1-86AD-4758-A32D-54E7F93960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159159" cy="1325563"/>
          </a:xfrm>
        </p:spPr>
        <p:txBody>
          <a:bodyPr>
            <a:normAutofit/>
          </a:bodyPr>
          <a:lstStyle/>
          <a:p>
            <a:r>
              <a:rPr lang="mn-MN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Судалгааны ангилал</a:t>
            </a:r>
            <a:endParaRPr lang="en-US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1EC3EED-42DF-47B3-85FA-C8FFB1C221D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3043" t="25691" b="20832"/>
          <a:stretch/>
        </p:blipFill>
        <p:spPr>
          <a:xfrm>
            <a:off x="9015413" y="0"/>
            <a:ext cx="3176586" cy="1122363"/>
          </a:xfrm>
          <a:prstGeom prst="rect">
            <a:avLst/>
          </a:prstGeom>
        </p:spPr>
      </p:pic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6935460E-9B25-34BC-D016-E7FD62738F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91270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mn-MN" b="1" dirty="0">
                <a:latin typeface="Arial" panose="020B0604020202020204" pitchFamily="34" charset="0"/>
                <a:cs typeface="Arial" panose="020B0604020202020204" pitchFamily="34" charset="0"/>
              </a:rPr>
              <a:t>ДЕСКРИПТИВ СУДАЛГАА</a:t>
            </a:r>
          </a:p>
          <a:p>
            <a:r>
              <a:rPr lang="mn-MN" dirty="0">
                <a:latin typeface="Arial" panose="020B0604020202020204" pitchFamily="34" charset="0"/>
                <a:cs typeface="Arial" panose="020B0604020202020204" pitchFamily="34" charset="0"/>
              </a:rPr>
              <a:t>Таамаглал дэвшүүлэх</a:t>
            </a:r>
          </a:p>
          <a:p>
            <a:r>
              <a:rPr lang="mn-MN" dirty="0">
                <a:latin typeface="Arial" panose="020B0604020202020204" pitchFamily="34" charset="0"/>
                <a:cs typeface="Arial" panose="020B0604020202020204" pitchFamily="34" charset="0"/>
              </a:rPr>
              <a:t>Үзэгдлийн тархалт, ерөнхий байдлыг илрүүлэх</a:t>
            </a:r>
          </a:p>
          <a:p>
            <a:r>
              <a:rPr lang="mn-MN" dirty="0">
                <a:latin typeface="Arial" panose="020B0604020202020204" pitchFamily="34" charset="0"/>
                <a:cs typeface="Arial" panose="020B0604020202020204" pitchFamily="34" charset="0"/>
              </a:rPr>
              <a:t>Тархалтыг тогтоох</a:t>
            </a:r>
          </a:p>
          <a:p>
            <a:endParaRPr lang="mn-MN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mn-MN" b="1" dirty="0">
                <a:latin typeface="Arial" panose="020B0604020202020204" pitchFamily="34" charset="0"/>
                <a:cs typeface="Arial" panose="020B0604020202020204" pitchFamily="34" charset="0"/>
              </a:rPr>
              <a:t>АНАЛИТИК СУДАЛГАА</a:t>
            </a:r>
          </a:p>
          <a:p>
            <a:r>
              <a:rPr lang="mn-MN" dirty="0">
                <a:latin typeface="Arial" panose="020B0604020202020204" pitchFamily="34" charset="0"/>
                <a:cs typeface="Arial" panose="020B0604020202020204" pitchFamily="34" charset="0"/>
              </a:rPr>
              <a:t>Таамаглал шалгах</a:t>
            </a:r>
          </a:p>
          <a:p>
            <a:r>
              <a:rPr lang="mn-MN" dirty="0">
                <a:latin typeface="Arial" panose="020B0604020202020204" pitchFamily="34" charset="0"/>
                <a:cs typeface="Arial" panose="020B0604020202020204" pitchFamily="34" charset="0"/>
              </a:rPr>
              <a:t>Өвчлөл</a:t>
            </a:r>
          </a:p>
          <a:p>
            <a:r>
              <a:rPr lang="mn-MN" dirty="0">
                <a:latin typeface="Arial" panose="020B0604020202020204" pitchFamily="34" charset="0"/>
                <a:cs typeface="Arial" panose="020B0604020202020204" pitchFamily="34" charset="0"/>
              </a:rPr>
              <a:t>Нөлөөлөх хүчин зүйлийн хамаарал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1128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D7ADE8-A224-4935-8DA0-5986C91D43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61181"/>
            <a:ext cx="9659112" cy="1122363"/>
          </a:xfrm>
        </p:spPr>
        <p:txBody>
          <a:bodyPr/>
          <a:lstStyle/>
          <a:p>
            <a:r>
              <a:rPr lang="mn-MN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Аналитик судалгааны төрлүүд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999321-E638-4231-9FF1-849D40FC73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0970" y="2152873"/>
            <a:ext cx="10112829" cy="153272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mn-MN" sz="2400" dirty="0">
                <a:latin typeface="Arial" panose="020B0604020202020204" pitchFamily="34" charset="0"/>
                <a:cs typeface="Arial" panose="020B0604020202020204" pitchFamily="34" charset="0"/>
              </a:rPr>
              <a:t>Кохорт</a:t>
            </a:r>
          </a:p>
          <a:p>
            <a:pPr>
              <a:lnSpc>
                <a:spcPct val="150000"/>
              </a:lnSpc>
            </a:pPr>
            <a:r>
              <a:rPr lang="mn-MN" sz="2400" dirty="0">
                <a:latin typeface="Arial" panose="020B0604020202020204" pitchFamily="34" charset="0"/>
                <a:cs typeface="Arial" panose="020B0604020202020204" pitchFamily="34" charset="0"/>
              </a:rPr>
              <a:t>Агшингийн</a:t>
            </a:r>
          </a:p>
          <a:p>
            <a:pPr>
              <a:lnSpc>
                <a:spcPct val="150000"/>
              </a:lnSpc>
            </a:pPr>
            <a:r>
              <a:rPr lang="mn-MN" sz="2400" dirty="0">
                <a:latin typeface="Arial" panose="020B0604020202020204" pitchFamily="34" charset="0"/>
                <a:cs typeface="Arial" panose="020B0604020202020204" pitchFamily="34" charset="0"/>
              </a:rPr>
              <a:t>Тохиолол хяналт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EE902D7-9B2B-4E65-8A4D-DAA18A37314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3043" t="25691" b="20832"/>
          <a:stretch/>
        </p:blipFill>
        <p:spPr>
          <a:xfrm>
            <a:off x="9015413" y="0"/>
            <a:ext cx="3176586" cy="1122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62352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999321-E638-4231-9FF1-849D40FC73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mn-MN" sz="2400" dirty="0">
                <a:latin typeface="Arial" panose="020B0604020202020204" pitchFamily="34" charset="0"/>
                <a:cs typeface="Arial" panose="020B0604020202020204" pitchFamily="34" charset="0"/>
              </a:rPr>
              <a:t>Удаан хцгацааанд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mn-MN" sz="2400" dirty="0">
                <a:latin typeface="Arial" panose="020B0604020202020204" pitchFamily="34" charset="0"/>
                <a:cs typeface="Arial" panose="020B0604020202020204" pitchFamily="34" charset="0"/>
              </a:rPr>
              <a:t>даган судлана</a:t>
            </a:r>
          </a:p>
          <a:p>
            <a:pPr>
              <a:lnSpc>
                <a:spcPct val="150000"/>
              </a:lnSpc>
            </a:pPr>
            <a:r>
              <a:rPr lang="mn-MN" sz="2400" dirty="0">
                <a:latin typeface="Arial" panose="020B0604020202020204" pitchFamily="34" charset="0"/>
                <a:cs typeface="Arial" panose="020B0604020202020204" pitchFamily="34" charset="0"/>
              </a:rPr>
              <a:t>Нөлөөлөл хоорондын хамаарлыг илрүүлэх</a:t>
            </a:r>
          </a:p>
          <a:p>
            <a:pPr>
              <a:lnSpc>
                <a:spcPct val="150000"/>
              </a:lnSpc>
            </a:pPr>
            <a:r>
              <a:rPr lang="mn-MN" sz="2400" dirty="0">
                <a:latin typeface="Arial" panose="020B0604020202020204" pitchFamily="34" charset="0"/>
                <a:cs typeface="Arial" panose="020B0604020202020204" pitchFamily="34" charset="0"/>
              </a:rPr>
              <a:t>Өнгөрсөн одоогийн нөлөөллийг илрүүлэх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EE902D7-9B2B-4E65-8A4D-DAA18A37314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3043" t="25691" b="20832"/>
          <a:stretch/>
        </p:blipFill>
        <p:spPr>
          <a:xfrm>
            <a:off x="9015413" y="0"/>
            <a:ext cx="3176586" cy="1122363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C7FA52F0-4F0C-46B5-9CF7-9F7640FDF4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mn-MN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Кохорт судалгаанд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49348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7040AA-B65F-3A50-FF45-C4B3ABA7E8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3E04A9-37DC-6883-B838-DDEF2BC592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n-MN" dirty="0">
                <a:latin typeface="Arial" panose="020B0604020202020204" pitchFamily="34" charset="0"/>
                <a:cs typeface="Arial" panose="020B0604020202020204" pitchFamily="34" charset="0"/>
              </a:rPr>
              <a:t>Дескриптив судалгаа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C58AA7-5900-4029-8701-0AC6F28512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55813"/>
            <a:ext cx="10515600" cy="4121150"/>
          </a:xfrm>
        </p:spPr>
        <p:txBody>
          <a:bodyPr/>
          <a:lstStyle/>
          <a:p>
            <a:r>
              <a:rPr lang="mn-MN" dirty="0">
                <a:latin typeface="Arial" panose="020B0604020202020204" pitchFamily="34" charset="0"/>
                <a:cs typeface="Arial" panose="020B0604020202020204" pitchFamily="34" charset="0"/>
              </a:rPr>
              <a:t>Ажиглалтын </a:t>
            </a:r>
          </a:p>
          <a:p>
            <a:r>
              <a:rPr lang="mn-MN" dirty="0">
                <a:latin typeface="Arial" panose="020B0604020202020204" pitchFamily="34" charset="0"/>
                <a:cs typeface="Arial" panose="020B0604020202020204" pitchFamily="34" charset="0"/>
              </a:rPr>
              <a:t>Бичиглэлийн</a:t>
            </a:r>
          </a:p>
          <a:p>
            <a:r>
              <a:rPr lang="mn-MN" dirty="0">
                <a:latin typeface="Arial" panose="020B0604020202020204" pitchFamily="34" charset="0"/>
                <a:cs typeface="Arial" panose="020B0604020202020204" pitchFamily="34" charset="0"/>
              </a:rPr>
              <a:t>Тойм</a:t>
            </a:r>
          </a:p>
          <a:p>
            <a:r>
              <a:rPr lang="mn-MN" dirty="0">
                <a:latin typeface="Arial" panose="020B0604020202020204" pitchFamily="34" charset="0"/>
                <a:cs typeface="Arial" panose="020B0604020202020204" pitchFamily="34" charset="0"/>
              </a:rPr>
              <a:t>Дүрслэлийн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4E66996-6594-1C1A-6870-DFE0067F5BB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3043" t="25691" b="20832"/>
          <a:stretch/>
        </p:blipFill>
        <p:spPr>
          <a:xfrm>
            <a:off x="9015413" y="0"/>
            <a:ext cx="3176586" cy="1122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5803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7FEA65-060A-1702-513C-7D53EBBE78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182F36-2379-077C-83E0-CD6CDA190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n-MN" dirty="0">
                <a:latin typeface="Arial" panose="020B0604020202020204" pitchFamily="34" charset="0"/>
                <a:cs typeface="Arial" panose="020B0604020202020204" pitchFamily="34" charset="0"/>
              </a:rPr>
              <a:t>Судалгаанд гарч болох </a:t>
            </a:r>
            <a:br>
              <a:rPr lang="mn-MN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mn-MN" dirty="0">
                <a:latin typeface="Arial" panose="020B0604020202020204" pitchFamily="34" charset="0"/>
                <a:cs typeface="Arial" panose="020B0604020202020204" pitchFamily="34" charset="0"/>
              </a:rPr>
              <a:t>алдаанууд: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ACD9C6-8E5D-B7BD-9C83-A4BF871BA0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55813"/>
            <a:ext cx="10515600" cy="4121150"/>
          </a:xfrm>
        </p:spPr>
        <p:txBody>
          <a:bodyPr/>
          <a:lstStyle/>
          <a:p>
            <a:r>
              <a:rPr lang="mn-MN" dirty="0">
                <a:latin typeface="Arial" panose="020B0604020202020204" pitchFamily="34" charset="0"/>
                <a:cs typeface="Arial" panose="020B0604020202020204" pitchFamily="34" charset="0"/>
              </a:rPr>
              <a:t>Системт алдаа</a:t>
            </a:r>
          </a:p>
          <a:p>
            <a:r>
              <a:rPr lang="mn-MN" dirty="0">
                <a:latin typeface="Arial" panose="020B0604020202020204" pitchFamily="34" charset="0"/>
                <a:cs typeface="Arial" panose="020B0604020202020204" pitchFamily="34" charset="0"/>
              </a:rPr>
              <a:t>Санамсаргүй алдаанд:</a:t>
            </a:r>
          </a:p>
          <a:p>
            <a:pPr marL="2911475" indent="0">
              <a:buNone/>
            </a:pPr>
            <a:r>
              <a:rPr lang="mn-MN" dirty="0">
                <a:latin typeface="Arial" panose="020B0604020202020204" pitchFamily="34" charset="0"/>
                <a:cs typeface="Arial" panose="020B0604020202020204" pitchFamily="34" charset="0"/>
              </a:rPr>
              <a:t>1. Түүвэрлэлтийн алдаа</a:t>
            </a:r>
          </a:p>
          <a:p>
            <a:pPr marL="2911475" indent="0">
              <a:buNone/>
            </a:pPr>
            <a:r>
              <a:rPr lang="mn-MN" dirty="0">
                <a:latin typeface="Arial" panose="020B0604020202020204" pitchFamily="34" charset="0"/>
                <a:cs typeface="Arial" panose="020B0604020202020204" pitchFamily="34" charset="0"/>
              </a:rPr>
              <a:t>2. Хувь хүний биологийн ялгаатай байдал</a:t>
            </a:r>
          </a:p>
          <a:p>
            <a:pPr marL="2911475" indent="0">
              <a:buNone/>
            </a:pPr>
            <a:r>
              <a:rPr lang="mn-MN" dirty="0">
                <a:latin typeface="Arial" panose="020B0604020202020204" pitchFamily="34" charset="0"/>
                <a:cs typeface="Arial" panose="020B0604020202020204" pitchFamily="34" charset="0"/>
              </a:rPr>
              <a:t>3. Хэмжилтийн алдаа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59EBCAD-1E6D-977A-973A-E0AD05697A6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3043" t="25691" b="20832"/>
          <a:stretch/>
        </p:blipFill>
        <p:spPr>
          <a:xfrm>
            <a:off x="9015413" y="0"/>
            <a:ext cx="3176586" cy="1122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61823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895</TotalTime>
  <Words>374</Words>
  <Application>Microsoft Office PowerPoint</Application>
  <PresentationFormat>Widescreen</PresentationFormat>
  <Paragraphs>101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Office Theme</vt:lpstr>
      <vt:lpstr>Эмнэлзүйн судалгааны  загвар ба арга</vt:lpstr>
      <vt:lpstr>Эмнэлзүйн судалгааны  хэрэглээ</vt:lpstr>
      <vt:lpstr>Эмнэлзүйн судалгааны зорилго</vt:lpstr>
      <vt:lpstr>Судалгааны загварын ангилал</vt:lpstr>
      <vt:lpstr>Судалгааны ангилал</vt:lpstr>
      <vt:lpstr>Аналитик судалгааны төрлүүд</vt:lpstr>
      <vt:lpstr>Кохорт судалгаанд</vt:lpstr>
      <vt:lpstr>Дескриптив судалгаа</vt:lpstr>
      <vt:lpstr>Судалгаанд гарч болох  алдаанууд:</vt:lpstr>
      <vt:lpstr>Нэг агшны судалгаа</vt:lpstr>
      <vt:lpstr>Нэг агшны судалгаа</vt:lpstr>
      <vt:lpstr>Нэг агшны судалгааны давуу тал</vt:lpstr>
      <vt:lpstr> Чихрийн шижинтэй хүмүүст вирүст хепатитийг илрүүлэн, элэгний үйл ажиллагааны өөрчлөлтийг илрүүлсэн дүн </vt:lpstr>
      <vt:lpstr>ЧШ-тэй хүмүүсийн бодисын солилцооны зарим үзүүлэлтүүд</vt:lpstr>
      <vt:lpstr>ЧШ-тэй хүмүүсийн бодисын солилцооны зарим үзүүлэлтүүд</vt:lpstr>
      <vt:lpstr>ЧШ-тэй хүмүүсийн дундах элэгний B, С вирүсийн тархалт (Хүйсээр)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Судалгааны хэв шинж, эмнэлзүйн туршилт судалгааны тухай ойлголт, түүний үе шат, аргачлал</dc:title>
  <dc:creator>Tuya</dc:creator>
  <cp:lastModifiedBy>Administrator</cp:lastModifiedBy>
  <cp:revision>33</cp:revision>
  <dcterms:created xsi:type="dcterms:W3CDTF">2024-10-15T09:37:49Z</dcterms:created>
  <dcterms:modified xsi:type="dcterms:W3CDTF">2025-06-01T13:38:15Z</dcterms:modified>
</cp:coreProperties>
</file>