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70" r:id="rId3"/>
    <p:sldId id="261" r:id="rId4"/>
    <p:sldId id="262" r:id="rId5"/>
    <p:sldId id="263" r:id="rId6"/>
    <p:sldId id="413" r:id="rId7"/>
    <p:sldId id="414" r:id="rId8"/>
    <p:sldId id="471" r:id="rId9"/>
    <p:sldId id="473" r:id="rId10"/>
    <p:sldId id="474" r:id="rId11"/>
    <p:sldId id="475" r:id="rId12"/>
    <p:sldId id="476" r:id="rId13"/>
    <p:sldId id="385" r:id="rId14"/>
    <p:sldId id="477" r:id="rId15"/>
    <p:sldId id="410" r:id="rId16"/>
    <p:sldId id="433" r:id="rId17"/>
    <p:sldId id="41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82353430243407"/>
          <c:y val="3.3158456968599863E-2"/>
          <c:w val="0.85964460801094977"/>
          <c:h val="0.64897720138489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PowerPoint]Sheet1'!$E$401:$G$401</c:f>
              <c:strCache>
                <c:ptCount val="3"/>
                <c:pt idx="0">
                  <c:v>Эрэгтэй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PowerPoint]Sheet1'!$H$400:$J$400</c:f>
              <c:strCache>
                <c:ptCount val="3"/>
                <c:pt idx="0">
                  <c:v>C вирүст гепатит</c:v>
                </c:pt>
                <c:pt idx="1">
                  <c:v>B вирүст гепатит</c:v>
                </c:pt>
                <c:pt idx="2">
                  <c:v>BC вирүст гепатит</c:v>
                </c:pt>
              </c:strCache>
            </c:strRef>
          </c:cat>
          <c:val>
            <c:numRef>
              <c:f>'[Chart in Microsoft PowerPoint]Sheet1'!$H$401:$J$401</c:f>
              <c:numCache>
                <c:formatCode>General</c:formatCode>
                <c:ptCount val="3"/>
                <c:pt idx="0">
                  <c:v>10.7</c:v>
                </c:pt>
                <c:pt idx="1">
                  <c:v>3.3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4-4073-8B23-E08A71D4EBE3}"/>
            </c:ext>
          </c:extLst>
        </c:ser>
        <c:ser>
          <c:idx val="1"/>
          <c:order val="1"/>
          <c:tx>
            <c:strRef>
              <c:f>'[Chart in Microsoft PowerPoint]Sheet1'!$E$402:$G$402</c:f>
              <c:strCache>
                <c:ptCount val="3"/>
                <c:pt idx="0">
                  <c:v>Эмэгтэй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PowerPoint]Sheet1'!$H$400:$J$400</c:f>
              <c:strCache>
                <c:ptCount val="3"/>
                <c:pt idx="0">
                  <c:v>C вирүст гепатит</c:v>
                </c:pt>
                <c:pt idx="1">
                  <c:v>B вирүст гепатит</c:v>
                </c:pt>
                <c:pt idx="2">
                  <c:v>BC вирүст гепатит</c:v>
                </c:pt>
              </c:strCache>
            </c:strRef>
          </c:cat>
          <c:val>
            <c:numRef>
              <c:f>'[Chart in Microsoft PowerPoint]Sheet1'!$H$402:$J$402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2.2999999999999998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94-4073-8B23-E08A71D4EBE3}"/>
            </c:ext>
          </c:extLst>
        </c:ser>
        <c:ser>
          <c:idx val="2"/>
          <c:order val="2"/>
          <c:tx>
            <c:strRef>
              <c:f>'[Chart in Microsoft PowerPoint]Sheet1'!$E$403:$G$403</c:f>
              <c:strCache>
                <c:ptCount val="3"/>
                <c:pt idx="0">
                  <c:v>Нийт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PowerPoint]Sheet1'!$H$400:$J$400</c:f>
              <c:strCache>
                <c:ptCount val="3"/>
                <c:pt idx="0">
                  <c:v>C вирүст гепатит</c:v>
                </c:pt>
                <c:pt idx="1">
                  <c:v>B вирүст гепатит</c:v>
                </c:pt>
                <c:pt idx="2">
                  <c:v>BC вирүст гепатит</c:v>
                </c:pt>
              </c:strCache>
            </c:strRef>
          </c:cat>
          <c:val>
            <c:numRef>
              <c:f>'[Chart in Microsoft PowerPoint]Sheet1'!$H$403:$J$403</c:f>
              <c:numCache>
                <c:formatCode>General</c:formatCode>
                <c:ptCount val="3"/>
                <c:pt idx="0">
                  <c:v>27.6</c:v>
                </c:pt>
                <c:pt idx="1">
                  <c:v>5.6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94-4073-8B23-E08A71D4EB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58896024"/>
        <c:axId val="255112000"/>
      </c:barChart>
      <c:catAx>
        <c:axId val="258896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mn-MN" sz="1800" dirty="0"/>
                  <a:t>Хүйсээр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45138461968682614"/>
              <c:y val="0.817706837479664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112000"/>
        <c:crosses val="autoZero"/>
        <c:auto val="1"/>
        <c:lblAlgn val="ctr"/>
        <c:lblOffset val="100"/>
        <c:noMultiLvlLbl val="0"/>
      </c:catAx>
      <c:valAx>
        <c:axId val="25511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mn-MN"/>
                  <a:t>Хувиар</a:t>
                </a:r>
                <a:r>
                  <a:rPr lang="en-US"/>
                  <a:t>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896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7557-AADB-4625-8BCE-BDB15B52B8E7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5947-ED2F-41C9-9E51-27443071D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FF26-0837-D2D9-7AD8-FD307E791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1339A-C51C-68B8-572B-ED569A195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4E58E-940D-28DE-0FCB-18DD5714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5933-9DC2-E5CC-B8EA-995D1D365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E5123-F35D-7D69-2D2B-E3EED65A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1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FF479-0FEE-C30D-4B11-7CB53CFD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AE421-6AED-8DA8-34BC-B6138A7F4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4C522-4C46-8A94-1230-EFF1C248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B3FF8-A6DA-2D15-2537-F9DBEDA9C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7B9B5-3F08-950D-02B2-AA3FFB2B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9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DFB45C-ADC2-8FEA-8893-574CDE34A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1F2EF-B632-7973-3D1C-3414C79D3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7044-B76C-8188-690F-0177EE1C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62E0B-1921-6775-4296-2819D85BB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A4F30-7AA2-CF8E-AEEA-04F43D9C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6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BF1E0-BC54-95FF-A758-E696E07F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093C6-4E82-7C83-7641-B1D8C5C1F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F9F6B-F888-DCCB-E91B-D11182BB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62A84-B9BE-90EF-C3EF-3451654AB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ECA5B-6655-D6DE-F6A4-CFBABA13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1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83370-C34A-9172-523D-B1AD266B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10B63-224A-9FFA-F7CC-77026CEE7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B2883-BE41-B930-D627-D7B8871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8408-924E-6106-8E44-A2ED1831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63FC9-3936-94E3-9A85-8C5CD0F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8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35BA-0D02-A91D-4D92-246514D1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7BDF7-BEB6-D440-CD23-6DC671085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7B12B-CFF7-1F8C-6287-16C0570D7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508AB-5F79-ED4D-73C8-35FB893A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A2EA4-4313-51A5-C494-2B1C96CF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14644-CFA2-3AB5-0C29-875DD5F0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6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25E5-645D-A21C-CDCD-710295953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1EEBF-F918-D7A2-24AF-79F0EAED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A9027-E744-12B4-5BD3-4744D80D6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71BB53-D301-00EF-AF29-C20FCBC3E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49A84-E810-1C29-6256-1259F0170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B25E5F-5BF7-C8FE-C6AC-2EA7A320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9CC95-4641-6236-C8F3-3F17BFF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B09B23-DE92-8386-F949-8066A6FF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9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856D9-56A3-0060-28F0-A87EA03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49A8B-A78A-180A-07CB-BF642B7D4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37F9A-9B00-ED2C-CD69-5E8705C6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6F9A0-5A66-AA4F-5B97-2200E90D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3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48DE30-81F6-9896-0910-E73D244F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840BD3-EEEF-EE6D-962A-8B3D6A28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F1AFE-C56F-CFD1-7804-BDD4B781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E135-8101-D2A8-DF33-8DA265CC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1584A-6E52-7BB9-3358-AD472B138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82048-2DC5-A361-2802-259ED63A3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0AA67-A1E7-1440-4852-5C0E44D42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B793E-9F3C-29B4-1635-D3FEE8B27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018E9-4445-486C-0CFD-A960DAFC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2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B303A-3ACF-AB91-8797-7FB6F03E3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B0E7E-83F0-132B-82EE-97F32F0F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E7FBB-EBDC-5EB8-2454-572954194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267DB-CECC-0A78-079F-0BCA71878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DEF14-5F55-D92F-2011-AEC4E766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74767-E05B-C029-9403-F11A9C90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9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AE3CFA-92F9-A4AE-32F9-359288866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1383A-E80A-6AD3-8279-BD7A6C3F0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A1CB1-2E5C-94AB-1257-53E4C6812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BAE7-6AC2-4A74-96AB-76B459B08A1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AB062-C713-5F26-9D53-94848E184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B27CE-3709-69D9-3DBD-71B0AB3A2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6DDD-09BE-43EE-9F11-C486AEF2D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CE900-58B3-EC82-DC66-E5653E5FA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n-MN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Эмнэлзүйн судалгааны </a:t>
            </a:r>
            <a:br>
              <a:rPr lang="mn-MN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mn-MN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загвар ба арга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BE893E-AE5D-5493-02C0-102E107CA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7273" y="5472114"/>
            <a:ext cx="6910387" cy="73977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АШУҮИС</a:t>
            </a:r>
            <a:r>
              <a:rPr lang="mn-MN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ЭС</a:t>
            </a:r>
            <a:r>
              <a:rPr lang="mn-MN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, </a:t>
            </a:r>
            <a:r>
              <a:rPr lang="en-US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ЭМСТ-</a:t>
            </a:r>
            <a:r>
              <a:rPr lang="mn-MN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ийн багш</a:t>
            </a:r>
          </a:p>
          <a:p>
            <a:pPr algn="r"/>
            <a:r>
              <a:rPr lang="mn-M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И.Алтантуяа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MD</a:t>
            </a:r>
            <a:r>
              <a:rPr lang="mn-M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SD</a:t>
            </a:r>
            <a:r>
              <a:rPr lang="mn-M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PhD </a:t>
            </a:r>
            <a:r>
              <a:rPr lang="en-US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CFEF50-8016-2851-BDC3-59BECFF153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43D2438-5F70-ED06-915C-58F596BE4482}"/>
              </a:ext>
            </a:extLst>
          </p:cNvPr>
          <p:cNvSpPr txBox="1">
            <a:spLocks/>
          </p:cNvSpPr>
          <p:nvPr/>
        </p:nvSpPr>
        <p:spPr>
          <a:xfrm>
            <a:off x="4867274" y="4100513"/>
            <a:ext cx="6910387" cy="5318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mn-MN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 *Дундговь аймгийн эмч, эмнэлгийн мэргэжилтнүүдэд зориулагдсан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13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71E49-2827-4B90-8211-BCA405B2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Нэг агшны судалгаа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B2A9-6B34-4C38-BE6D-B87B91492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Тодорхой хүн амыг хамруулах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Нэгэн зэрэг үнэлгээ өгөх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Эрүүл мэндийн асуудалд тархалтын үнэлгээ өгөх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AC7C2E-0138-4CCA-AB79-30E819BA6B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297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71E49-2827-4B90-8211-BCA405B2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Нэг агшны судалгаа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B2A9-6B34-4C38-BE6D-B87B91492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Зөвхөн өвчний тархалтыг хэмжинэ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Өвчлөл ба өртөлтийн хоорондох холбоог судлана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AC7C2E-0138-4CCA-AB79-30E819BA6B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71E49-2827-4B90-8211-BCA405B2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Нэг агшны судалгааны давуу тал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B2A9-6B34-4C38-BE6D-B87B91492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Бага хугацаа зарцуулна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Өвчний түвшинг тодорхойлно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Судалгаанд хамрагдсан түүвэр нь эх олонлогийг төлөөлнө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Судалгааны мэдээ баримтыг бий болгоно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Дараагийн таамаглал үүсгэнэ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Мэдээллийг нь Когорт, Тохиолдол хяналтын судалгаанд ашиглана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AC7C2E-0138-4CCA-AB79-30E819BA6B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24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1731818"/>
            <a:ext cx="10149840" cy="2885902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</a:pPr>
            <a:br>
              <a:rPr lang="mn-MN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mn-MN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Чихрийн шижинтэй хүмүүст вирүст хепатитийг илрүүлэн, элэгний үйл ажиллагааны өөрчлөлтийг илрүүлсэн дүн</a:t>
            </a:r>
            <a:br>
              <a:rPr lang="mn-MN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08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2841568"/>
          <a:ext cx="8303009" cy="2781992"/>
        </p:xfrm>
        <a:graphic>
          <a:graphicData uri="http://schemas.openxmlformats.org/drawingml/2006/table">
            <a:tbl>
              <a:tblPr firstRow="1" firstCol="1" bandRow="1"/>
              <a:tblGrid>
                <a:gridCol w="369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Өлөн үеийн глюкоз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11.7±3.8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6.5-27.9</a:t>
                      </a:r>
                      <a:r>
                        <a:rPr lang="mn-M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9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Холестерол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4.9±1.07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(1.75-8.06)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3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ИНЛП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1.36±6.41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(0.38-8.44)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3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БНЛП</a:t>
                      </a:r>
                      <a:r>
                        <a:rPr lang="mn-MN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2.12±0.64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(0.64-4.27)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Триглицерид</a:t>
                      </a:r>
                      <a:r>
                        <a:rPr lang="mn-MN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2.02±1.52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(0.93-14.8)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83077" y="1783080"/>
          <a:ext cx="8295492" cy="869962"/>
        </p:xfrm>
        <a:graphic>
          <a:graphicData uri="http://schemas.openxmlformats.org/drawingml/2006/table">
            <a:tbl>
              <a:tblPr firstRow="1" firstCol="1" bandRow="1"/>
              <a:tblGrid>
                <a:gridCol w="352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0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621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Үзүүлэлтүүд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Нийт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Дээд доод хязгаар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0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Дундаж±СХ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9382" y="360219"/>
            <a:ext cx="11485418" cy="1468582"/>
          </a:xfrm>
        </p:spPr>
        <p:txBody>
          <a:bodyPr>
            <a:normAutofit/>
          </a:bodyPr>
          <a:lstStyle/>
          <a:p>
            <a:pPr indent="457200">
              <a:spcAft>
                <a:spcPts val="0"/>
              </a:spcAft>
            </a:pPr>
            <a:r>
              <a:rPr lang="mn-M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ЧШ-тэй хүмүүсийн бодисын солилцооны зарим үзүүлэлтүүд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51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2841568"/>
          <a:ext cx="8303009" cy="2781992"/>
        </p:xfrm>
        <a:graphic>
          <a:graphicData uri="http://schemas.openxmlformats.org/drawingml/2006/table">
            <a:tbl>
              <a:tblPr firstRow="1" firstCol="1" bandRow="1"/>
              <a:tblGrid>
                <a:gridCol w="369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Өлөн үеийн глюкоз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11.7±3.8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6.5-27.9</a:t>
                      </a:r>
                      <a:r>
                        <a:rPr lang="mn-MN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9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Холестерол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4.9±1.07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(1.75-8.06)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3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ИНЛП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1.36±6.41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(0.38-8.44)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3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БНЛП</a:t>
                      </a:r>
                      <a:r>
                        <a:rPr lang="mn-MN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2.12±0.64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(0.64-4.27)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mn-MN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Триглицерид</a:t>
                      </a:r>
                      <a:r>
                        <a:rPr lang="mn-MN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mn-MN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ммоль/л</a:t>
                      </a:r>
                      <a:r>
                        <a:rPr lang="en-US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2.02±1.52</a:t>
                      </a:r>
                      <a:endParaRPr lang="en-US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(0.93-14.8)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83077" y="1783080"/>
          <a:ext cx="8295492" cy="869962"/>
        </p:xfrm>
        <a:graphic>
          <a:graphicData uri="http://schemas.openxmlformats.org/drawingml/2006/table">
            <a:tbl>
              <a:tblPr firstRow="1" firstCol="1" bandRow="1"/>
              <a:tblGrid>
                <a:gridCol w="352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0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1621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Үзүүлэлтүүд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Нийт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Дээд доод хязгаар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0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n-MN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Дундаж±СХ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75" marR="577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9382" y="360219"/>
            <a:ext cx="11485418" cy="1468582"/>
          </a:xfrm>
        </p:spPr>
        <p:txBody>
          <a:bodyPr>
            <a:normAutofit/>
          </a:bodyPr>
          <a:lstStyle/>
          <a:p>
            <a:pPr indent="457200">
              <a:spcAft>
                <a:spcPts val="0"/>
              </a:spcAft>
            </a:pPr>
            <a:r>
              <a:rPr lang="mn-M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ЧШ-тэй хүмүүсийн бодисын солилцооны зарим үзүүлэлтүүд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7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ЧШ-тэй хүмүүсийн дундах элэгний B, С вирүсийн тархалт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mn-MN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Хүйсээр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78039" y="1883492"/>
          <a:ext cx="9272789" cy="4246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515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D5D3F-6C82-6CAC-034C-58304E1CA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4619"/>
            <a:ext cx="10515600" cy="1645921"/>
          </a:xfrm>
        </p:spPr>
        <p:txBody>
          <a:bodyPr/>
          <a:lstStyle/>
          <a:p>
            <a:pPr marL="0" indent="0" algn="ctr">
              <a:buNone/>
            </a:pPr>
            <a:r>
              <a:rPr lang="mn-MN" sz="4400" dirty="0">
                <a:latin typeface="Arial" panose="020B0604020202020204" pitchFamily="34" charset="0"/>
                <a:cs typeface="Arial" panose="020B0604020202020204" pitchFamily="34" charset="0"/>
              </a:rPr>
              <a:t>Эрүүл ирээдүйг хамтдаа бүтээе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8EDEA8-FA9A-6D7E-92E4-198A11A6D5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3286125" y="457200"/>
            <a:ext cx="5186363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53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AA80F-41FC-642C-0E58-DFB61C64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Эмнэлзүйн судалгааны </a:t>
            </a:r>
            <a:br>
              <a:rPr lang="mn-M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хэрэглээ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8FF3-794A-B673-0946-3CC5F15D4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Эрүүл мэндийн асуудлыг хянах, урьдчилан сэргийлэх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Асуудалд үндэслэлтэй хандах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Эрүүл мэндийн бодлого боловсруулах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A2814-9046-A79F-8956-D7B74187343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0EE4-8C37-45AD-AB9D-E58AF6A30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08" y="365127"/>
            <a:ext cx="9289542" cy="974577"/>
          </a:xfrm>
        </p:spPr>
        <p:txBody>
          <a:bodyPr>
            <a:normAutofit/>
          </a:bodyPr>
          <a:lstStyle/>
          <a:p>
            <a:pPr marL="0" indent="0" algn="l">
              <a:lnSpc>
                <a:spcPts val="5500"/>
              </a:lnSpc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Эмнэлзүйн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судалгааны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зорилго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4442B-5D17-4899-9445-B4C3F6BE9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808" y="1875453"/>
            <a:ext cx="10222992" cy="3588087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Эмчилгээний</a:t>
            </a:r>
            <a:r>
              <a:rPr lang="en-US" sz="2800" dirty="0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үр</a:t>
            </a:r>
            <a:r>
              <a:rPr lang="en-US" sz="2800" dirty="0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нөлөөг</a:t>
            </a:r>
            <a:r>
              <a:rPr lang="en-US" sz="2800" dirty="0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үнэлэх</a:t>
            </a:r>
            <a:endParaRPr lang="mn-M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Өвчлөлийн</a:t>
            </a:r>
            <a:r>
              <a:rPr lang="en-US" sz="2800" dirty="0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эрсдэлийг</a:t>
            </a:r>
            <a:r>
              <a:rPr lang="en-US" sz="2800" dirty="0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тодорхойлох</a:t>
            </a:r>
            <a:endParaRPr lang="mn-M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Оношилгоо</a:t>
            </a:r>
            <a:r>
              <a:rPr lang="en-US" sz="2800" dirty="0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урьдчилан</a:t>
            </a:r>
            <a:r>
              <a:rPr lang="en-US" sz="2800" dirty="0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сэргийлэлт</a:t>
            </a:r>
            <a:r>
              <a:rPr lang="en-US" sz="2800" dirty="0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Red Hat Text" pitchFamily="34" charset="-122"/>
                <a:cs typeface="Arial" panose="020B0604020202020204" pitchFamily="34" charset="0"/>
              </a:rPr>
              <a:t>судлах</a:t>
            </a:r>
            <a:endParaRPr lang="en-US" sz="2800" dirty="0">
              <a:latin typeface="Arial" panose="020B0604020202020204" pitchFamily="34" charset="0"/>
              <a:ea typeface="Red Hat Text" pitchFamily="34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D7740D-AFF8-47C2-916F-A63944A7B18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15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EF92-8CCC-4967-A494-182013C96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48600" cy="1325563"/>
          </a:xfrm>
        </p:spPr>
        <p:txBody>
          <a:bodyPr>
            <a:normAutofit/>
          </a:bodyPr>
          <a:lstStyle/>
          <a:p>
            <a:r>
              <a:rPr lang="mn-MN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Судалгааны загварын ангилал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FE2F52-1D68-4F60-B6C2-5C451AAE1C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6EEE05-41F8-08BB-D5DA-D6E156C76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" y="1690688"/>
            <a:ext cx="10302239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2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27DD1-86AD-4758-A32D-54E7F939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59159" cy="1325563"/>
          </a:xfrm>
        </p:spPr>
        <p:txBody>
          <a:bodyPr>
            <a:normAutofit/>
          </a:bodyPr>
          <a:lstStyle/>
          <a:p>
            <a:r>
              <a:rPr lang="mn-MN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Судалгааны ангилал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C3EED-42DF-47B3-85FA-C8FFB1C221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935460E-9B25-34BC-D016-E7FD62738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27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mn-MN" b="1" dirty="0">
                <a:latin typeface="Arial" panose="020B0604020202020204" pitchFamily="34" charset="0"/>
                <a:cs typeface="Arial" panose="020B0604020202020204" pitchFamily="34" charset="0"/>
              </a:rPr>
              <a:t>ДЕСКРИПТИВ СУДАЛГАА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Таамаглал дэвшүүлэх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Үзэгдлийн тархалт, ерөнхий байдлыг илрүүлэх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Тархалтыг тогтоох</a:t>
            </a:r>
          </a:p>
          <a:p>
            <a:endParaRPr lang="mn-M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b="1" dirty="0">
                <a:latin typeface="Arial" panose="020B0604020202020204" pitchFamily="34" charset="0"/>
                <a:cs typeface="Arial" panose="020B0604020202020204" pitchFamily="34" charset="0"/>
              </a:rPr>
              <a:t>АНАЛИТИК СУДАЛГАА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Таамаглал шалгах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Өвчлөл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Нөлөөлөх хүчин зүйлийн хамаарал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ADE8-A224-4935-8DA0-5986C91D4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181"/>
            <a:ext cx="9659112" cy="1122363"/>
          </a:xfrm>
        </p:spPr>
        <p:txBody>
          <a:bodyPr/>
          <a:lstStyle/>
          <a:p>
            <a:r>
              <a:rPr lang="mn-M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Аналитик судалгааны төрлүүд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99321-E638-4231-9FF1-849D40FC7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970" y="2152873"/>
            <a:ext cx="10112829" cy="15327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Кохорт</a:t>
            </a:r>
          </a:p>
          <a:p>
            <a:pPr>
              <a:lnSpc>
                <a:spcPct val="150000"/>
              </a:lnSpc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Агшингийн</a:t>
            </a:r>
          </a:p>
          <a:p>
            <a:pPr>
              <a:lnSpc>
                <a:spcPct val="150000"/>
              </a:lnSpc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Тохиолол хяналт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E902D7-9B2B-4E65-8A4D-DAA18A3731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23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99321-E638-4231-9FF1-849D40FC7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Удаан хцгацааанд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даган судлана</a:t>
            </a:r>
          </a:p>
          <a:p>
            <a:pPr>
              <a:lnSpc>
                <a:spcPct val="150000"/>
              </a:lnSpc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Нөлөөлөл хоорондын хамаарлыг илрүүлэх</a:t>
            </a:r>
          </a:p>
          <a:p>
            <a:pPr>
              <a:lnSpc>
                <a:spcPct val="150000"/>
              </a:lnSpc>
            </a:pPr>
            <a:r>
              <a:rPr lang="mn-MN" sz="2400" dirty="0">
                <a:latin typeface="Arial" panose="020B0604020202020204" pitchFamily="34" charset="0"/>
                <a:cs typeface="Arial" panose="020B0604020202020204" pitchFamily="34" charset="0"/>
              </a:rPr>
              <a:t>Өнгөрсөн одоогийн нөлөөллийг илрүүлэх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E902D7-9B2B-4E65-8A4D-DAA18A3731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7FA52F0-4F0C-46B5-9CF7-9F7640FD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mn-M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Кохорт судалгаанд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3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7040AA-B65F-3A50-FF45-C4B3ABA7E8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E04A9-37DC-6883-B838-DDEF2BC5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Дескриптив судалгаа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58AA7-5900-4029-8701-0AC6F2851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Ажиглалтын 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Бичиглэлийн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Тойм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Дүрслэлийн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E66996-6594-1C1A-6870-DFE0067F5B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8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7FEA65-060A-1702-513C-7D53EBBE7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82F36-2379-077C-83E0-CD6CDA190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Судалгаанд гарч болох </a:t>
            </a:r>
            <a:b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алдаанууд: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CD9C6-8E5D-B7BD-9C83-A4BF871B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/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Системт алдаа</a:t>
            </a:r>
          </a:p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Санамсаргүй алдаанд:</a:t>
            </a:r>
          </a:p>
          <a:p>
            <a:pPr marL="2911475" indent="0">
              <a:buNone/>
            </a:pP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1. Түүвэрлэлтийн алдаа</a:t>
            </a:r>
          </a:p>
          <a:p>
            <a:pPr marL="2911475" indent="0">
              <a:buNone/>
            </a:pP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2. Хувь хүний биологийн ялгаатай байдал</a:t>
            </a:r>
          </a:p>
          <a:p>
            <a:pPr marL="2911475" indent="0">
              <a:buNone/>
            </a:pP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3. Хэмжилтийн алдаа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9EBCAD-1E6D-977A-973A-E0AD05697A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043" t="25691" b="20832"/>
          <a:stretch/>
        </p:blipFill>
        <p:spPr>
          <a:xfrm>
            <a:off x="9015413" y="0"/>
            <a:ext cx="3176586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82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374</Words>
  <Application>Microsoft Office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Эмнэлзүйн судалгааны  загвар ба арга</vt:lpstr>
      <vt:lpstr>Эмнэлзүйн судалгааны  хэрэглээ</vt:lpstr>
      <vt:lpstr>Эмнэлзүйн судалгааны зорилго</vt:lpstr>
      <vt:lpstr>Судалгааны загварын ангилал</vt:lpstr>
      <vt:lpstr>Судалгааны ангилал</vt:lpstr>
      <vt:lpstr>Аналитик судалгааны төрлүүд</vt:lpstr>
      <vt:lpstr>Кохорт судалгаанд</vt:lpstr>
      <vt:lpstr>Дескриптив судалгаа</vt:lpstr>
      <vt:lpstr>Судалгаанд гарч болох  алдаанууд:</vt:lpstr>
      <vt:lpstr>Нэг агшны судалгаа</vt:lpstr>
      <vt:lpstr>Нэг агшны судалгаа</vt:lpstr>
      <vt:lpstr>Нэг агшны судалгааны давуу тал</vt:lpstr>
      <vt:lpstr> Чихрийн шижинтэй хүмүүст вирүст хепатитийг илрүүлэн, элэгний үйл ажиллагааны өөрчлөлтийг илрүүлсэн дүн </vt:lpstr>
      <vt:lpstr>ЧШ-тэй хүмүүсийн бодисын солилцооны зарим үзүүлэлтүүд</vt:lpstr>
      <vt:lpstr>ЧШ-тэй хүмүүсийн бодисын солилцооны зарим үзүүлэлтүүд</vt:lpstr>
      <vt:lpstr>ЧШ-тэй хүмүүсийн дундах элэгний B, С вирүсийн тархалт (Хүйсээр)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Судалгааны хэв шинж, эмнэлзүйн туршилт судалгааны тухай ойлголт, түүний үе шат, аргачлал</dc:title>
  <dc:creator>Tuya</dc:creator>
  <cp:lastModifiedBy>Administrator</cp:lastModifiedBy>
  <cp:revision>33</cp:revision>
  <dcterms:created xsi:type="dcterms:W3CDTF">2024-10-15T09:37:49Z</dcterms:created>
  <dcterms:modified xsi:type="dcterms:W3CDTF">2025-06-01T13:38:15Z</dcterms:modified>
</cp:coreProperties>
</file>